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8" r:id="rId3"/>
    <p:sldId id="259" r:id="rId4"/>
    <p:sldId id="260" r:id="rId5"/>
    <p:sldId id="261" r:id="rId6"/>
    <p:sldId id="262" r:id="rId7"/>
    <p:sldId id="263" r:id="rId8"/>
    <p:sldId id="264" r:id="rId9"/>
    <p:sldId id="265" r:id="rId10"/>
    <p:sldId id="266" r:id="rId11"/>
    <p:sldId id="267" r:id="rId12"/>
    <p:sldId id="375" r:id="rId13"/>
    <p:sldId id="366" r:id="rId14"/>
    <p:sldId id="367" r:id="rId15"/>
    <p:sldId id="368" r:id="rId16"/>
    <p:sldId id="369" r:id="rId17"/>
    <p:sldId id="376" r:id="rId18"/>
    <p:sldId id="306" r:id="rId19"/>
    <p:sldId id="307" r:id="rId20"/>
    <p:sldId id="315" r:id="rId21"/>
    <p:sldId id="313" r:id="rId22"/>
    <p:sldId id="314" r:id="rId23"/>
    <p:sldId id="316" r:id="rId24"/>
    <p:sldId id="287" r:id="rId25"/>
    <p:sldId id="285" r:id="rId26"/>
    <p:sldId id="333" r:id="rId27"/>
    <p:sldId id="319" r:id="rId28"/>
    <p:sldId id="321" r:id="rId29"/>
    <p:sldId id="281" r:id="rId30"/>
    <p:sldId id="322" r:id="rId31"/>
    <p:sldId id="325" r:id="rId32"/>
    <p:sldId id="326" r:id="rId33"/>
    <p:sldId id="327" r:id="rId34"/>
    <p:sldId id="328" r:id="rId35"/>
    <p:sldId id="329" r:id="rId36"/>
    <p:sldId id="342" r:id="rId37"/>
    <p:sldId id="357" r:id="rId38"/>
    <p:sldId id="343" r:id="rId39"/>
    <p:sldId id="358" r:id="rId40"/>
    <p:sldId id="363" r:id="rId41"/>
    <p:sldId id="359" r:id="rId42"/>
    <p:sldId id="361" r:id="rId43"/>
    <p:sldId id="362" r:id="rId44"/>
    <p:sldId id="364" r:id="rId45"/>
    <p:sldId id="365" r:id="rId46"/>
    <p:sldId id="360" r:id="rId47"/>
    <p:sldId id="377" r:id="rId48"/>
    <p:sldId id="291" r:id="rId49"/>
    <p:sldId id="371" r:id="rId50"/>
    <p:sldId id="372" r:id="rId51"/>
    <p:sldId id="373" r:id="rId52"/>
    <p:sldId id="374" r:id="rId53"/>
    <p:sldId id="293" r:id="rId54"/>
    <p:sldId id="30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5BF042-DEE7-43EA-AC1B-BA680638071B}">
          <p14:sldIdLst>
            <p14:sldId id="256"/>
            <p14:sldId id="258"/>
            <p14:sldId id="259"/>
            <p14:sldId id="260"/>
            <p14:sldId id="261"/>
            <p14:sldId id="262"/>
            <p14:sldId id="263"/>
            <p14:sldId id="264"/>
            <p14:sldId id="265"/>
            <p14:sldId id="266"/>
            <p14:sldId id="267"/>
            <p14:sldId id="375"/>
            <p14:sldId id="366"/>
            <p14:sldId id="367"/>
            <p14:sldId id="368"/>
            <p14:sldId id="369"/>
            <p14:sldId id="376"/>
            <p14:sldId id="306"/>
            <p14:sldId id="307"/>
            <p14:sldId id="315"/>
            <p14:sldId id="313"/>
            <p14:sldId id="314"/>
            <p14:sldId id="316"/>
            <p14:sldId id="287"/>
            <p14:sldId id="285"/>
            <p14:sldId id="333"/>
            <p14:sldId id="319"/>
            <p14:sldId id="321"/>
            <p14:sldId id="281"/>
            <p14:sldId id="322"/>
            <p14:sldId id="325"/>
            <p14:sldId id="326"/>
            <p14:sldId id="327"/>
            <p14:sldId id="328"/>
            <p14:sldId id="329"/>
            <p14:sldId id="342"/>
            <p14:sldId id="357"/>
            <p14:sldId id="343"/>
            <p14:sldId id="358"/>
            <p14:sldId id="363"/>
            <p14:sldId id="359"/>
            <p14:sldId id="361"/>
            <p14:sldId id="362"/>
            <p14:sldId id="364"/>
            <p14:sldId id="365"/>
            <p14:sldId id="360"/>
            <p14:sldId id="377"/>
          </p14:sldIdLst>
        </p14:section>
        <p14:section name="Untitled Section" id="{E8E8C2BC-EC75-473D-9745-B459DAF862EE}">
          <p14:sldIdLst>
            <p14:sldId id="291"/>
            <p14:sldId id="371"/>
            <p14:sldId id="372"/>
            <p14:sldId id="373"/>
            <p14:sldId id="374"/>
            <p14:sldId id="29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p:scale>
          <a:sx n="125" d="100"/>
          <a:sy n="125" d="100"/>
        </p:scale>
        <p:origin x="61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Work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Comparison of Mean square error of denoised images relative to the clean images</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Sheet1!$B$14</c:f>
              <c:strCache>
                <c:ptCount val="1"/>
                <c:pt idx="0">
                  <c:v>DDTF</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Sheet1!$A$15:$A$19</c:f>
              <c:strCache>
                <c:ptCount val="5"/>
                <c:pt idx="0">
                  <c:v>SNR=0.8</c:v>
                </c:pt>
                <c:pt idx="1">
                  <c:v>SNR=0.4</c:v>
                </c:pt>
                <c:pt idx="2">
                  <c:v>SNR=0.2</c:v>
                </c:pt>
                <c:pt idx="3">
                  <c:v>SNR=0.1</c:v>
                </c:pt>
                <c:pt idx="4">
                  <c:v>SNR=0.05</c:v>
                </c:pt>
              </c:strCache>
            </c:strRef>
          </c:cat>
          <c:val>
            <c:numRef>
              <c:f>Sheet1!$B$15:$B$19</c:f>
              <c:numCache>
                <c:formatCode>General</c:formatCode>
                <c:ptCount val="5"/>
                <c:pt idx="0">
                  <c:v>0.0036</c:v>
                </c:pt>
                <c:pt idx="1">
                  <c:v>0.0093</c:v>
                </c:pt>
                <c:pt idx="2">
                  <c:v>0.0093</c:v>
                </c:pt>
                <c:pt idx="3">
                  <c:v>0.0239</c:v>
                </c:pt>
                <c:pt idx="4">
                  <c:v>0.0587</c:v>
                </c:pt>
              </c:numCache>
            </c:numRef>
          </c:val>
          <c:smooth val="0"/>
          <c:extLst xmlns:c16r2="http://schemas.microsoft.com/office/drawing/2015/06/chart">
            <c:ext xmlns:c16="http://schemas.microsoft.com/office/drawing/2014/chart" uri="{C3380CC4-5D6E-409C-BE32-E72D297353CC}">
              <c16:uniqueId val="{00000000-4E4F-4F89-9160-729B7CF44A66}"/>
            </c:ext>
          </c:extLst>
        </c:ser>
        <c:ser>
          <c:idx val="1"/>
          <c:order val="1"/>
          <c:tx>
            <c:strRef>
              <c:f>Sheet1!$C$14</c:f>
              <c:strCache>
                <c:ptCount val="1"/>
                <c:pt idx="0">
                  <c:v>CWF</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Sheet1!$A$15:$A$19</c:f>
              <c:strCache>
                <c:ptCount val="5"/>
                <c:pt idx="0">
                  <c:v>SNR=0.8</c:v>
                </c:pt>
                <c:pt idx="1">
                  <c:v>SNR=0.4</c:v>
                </c:pt>
                <c:pt idx="2">
                  <c:v>SNR=0.2</c:v>
                </c:pt>
                <c:pt idx="3">
                  <c:v>SNR=0.1</c:v>
                </c:pt>
                <c:pt idx="4">
                  <c:v>SNR=0.05</c:v>
                </c:pt>
              </c:strCache>
            </c:strRef>
          </c:cat>
          <c:val>
            <c:numRef>
              <c:f>Sheet1!$C$15:$C$19</c:f>
              <c:numCache>
                <c:formatCode>General</c:formatCode>
                <c:ptCount val="5"/>
                <c:pt idx="0">
                  <c:v>0.0504</c:v>
                </c:pt>
                <c:pt idx="1">
                  <c:v>0.0134</c:v>
                </c:pt>
                <c:pt idx="2">
                  <c:v>0.0174</c:v>
                </c:pt>
                <c:pt idx="3">
                  <c:v>0.0198</c:v>
                </c:pt>
                <c:pt idx="4">
                  <c:v>0.0242</c:v>
                </c:pt>
              </c:numCache>
            </c:numRef>
          </c:val>
          <c:smooth val="0"/>
          <c:extLst xmlns:c16r2="http://schemas.microsoft.com/office/drawing/2015/06/chart">
            <c:ext xmlns:c16="http://schemas.microsoft.com/office/drawing/2014/chart" uri="{C3380CC4-5D6E-409C-BE32-E72D297353CC}">
              <c16:uniqueId val="{00000001-4E4F-4F89-9160-729B7CF44A66}"/>
            </c:ext>
          </c:extLst>
        </c:ser>
        <c:ser>
          <c:idx val="2"/>
          <c:order val="2"/>
          <c:tx>
            <c:strRef>
              <c:f>Sheet1!$D$14</c:f>
              <c:strCache>
                <c:ptCount val="1"/>
                <c:pt idx="0">
                  <c:v>BM3D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Sheet1!$A$15:$A$19</c:f>
              <c:strCache>
                <c:ptCount val="5"/>
                <c:pt idx="0">
                  <c:v>SNR=0.8</c:v>
                </c:pt>
                <c:pt idx="1">
                  <c:v>SNR=0.4</c:v>
                </c:pt>
                <c:pt idx="2">
                  <c:v>SNR=0.2</c:v>
                </c:pt>
                <c:pt idx="3">
                  <c:v>SNR=0.1</c:v>
                </c:pt>
                <c:pt idx="4">
                  <c:v>SNR=0.05</c:v>
                </c:pt>
              </c:strCache>
            </c:strRef>
          </c:cat>
          <c:val>
            <c:numRef>
              <c:f>Sheet1!$D$15:$D$19</c:f>
              <c:numCache>
                <c:formatCode>General</c:formatCode>
                <c:ptCount val="5"/>
                <c:pt idx="0">
                  <c:v>0.0241</c:v>
                </c:pt>
                <c:pt idx="1">
                  <c:v>0.0621</c:v>
                </c:pt>
                <c:pt idx="2">
                  <c:v>0.0655</c:v>
                </c:pt>
                <c:pt idx="3">
                  <c:v>0.1736</c:v>
                </c:pt>
                <c:pt idx="4">
                  <c:v>0.1532</c:v>
                </c:pt>
              </c:numCache>
            </c:numRef>
          </c:val>
          <c:smooth val="0"/>
          <c:extLst xmlns:c16r2="http://schemas.microsoft.com/office/drawing/2015/06/chart">
            <c:ext xmlns:c16="http://schemas.microsoft.com/office/drawing/2014/chart" uri="{C3380CC4-5D6E-409C-BE32-E72D297353CC}">
              <c16:uniqueId val="{00000002-4E4F-4F89-9160-729B7CF44A66}"/>
            </c:ext>
          </c:extLst>
        </c:ser>
        <c:ser>
          <c:idx val="3"/>
          <c:order val="3"/>
          <c:tx>
            <c:strRef>
              <c:f>Sheet1!$E$14</c:f>
              <c:strCache>
                <c:ptCount val="1"/>
                <c:pt idx="0">
                  <c:v>KSVD</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Sheet1!$A$15:$A$19</c:f>
              <c:strCache>
                <c:ptCount val="5"/>
                <c:pt idx="0">
                  <c:v>SNR=0.8</c:v>
                </c:pt>
                <c:pt idx="1">
                  <c:v>SNR=0.4</c:v>
                </c:pt>
                <c:pt idx="2">
                  <c:v>SNR=0.2</c:v>
                </c:pt>
                <c:pt idx="3">
                  <c:v>SNR=0.1</c:v>
                </c:pt>
                <c:pt idx="4">
                  <c:v>SNR=0.05</c:v>
                </c:pt>
              </c:strCache>
            </c:strRef>
          </c:cat>
          <c:val>
            <c:numRef>
              <c:f>Sheet1!$E$15:$E$19</c:f>
              <c:numCache>
                <c:formatCode>General</c:formatCode>
                <c:ptCount val="5"/>
                <c:pt idx="0">
                  <c:v>0.0352</c:v>
                </c:pt>
                <c:pt idx="1">
                  <c:v>0.0534</c:v>
                </c:pt>
                <c:pt idx="2">
                  <c:v>0.1094</c:v>
                </c:pt>
                <c:pt idx="3">
                  <c:v>0.1615</c:v>
                </c:pt>
                <c:pt idx="4">
                  <c:v>0.1591</c:v>
                </c:pt>
              </c:numCache>
            </c:numRef>
          </c:val>
          <c:smooth val="0"/>
          <c:extLst xmlns:c16r2="http://schemas.microsoft.com/office/drawing/2015/06/chart">
            <c:ext xmlns:c16="http://schemas.microsoft.com/office/drawing/2014/chart" uri="{C3380CC4-5D6E-409C-BE32-E72D297353CC}">
              <c16:uniqueId val="{00000003-4E4F-4F89-9160-729B7CF44A66}"/>
            </c:ext>
          </c:extLst>
        </c:ser>
        <c:dLbls>
          <c:showLegendKey val="0"/>
          <c:showVal val="0"/>
          <c:showCatName val="0"/>
          <c:showSerName val="0"/>
          <c:showPercent val="0"/>
          <c:showBubbleSize val="0"/>
        </c:dLbls>
        <c:marker val="1"/>
        <c:smooth val="0"/>
        <c:axId val="-1428058704"/>
        <c:axId val="-1428056832"/>
      </c:lineChart>
      <c:catAx>
        <c:axId val="-1428058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28056832"/>
        <c:crosses val="autoZero"/>
        <c:auto val="1"/>
        <c:lblAlgn val="ctr"/>
        <c:lblOffset val="100"/>
        <c:noMultiLvlLbl val="0"/>
      </c:catAx>
      <c:valAx>
        <c:axId val="-1428056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280587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Comparison of PSNR of denoised images </a:t>
            </a:r>
            <a:endParaRPr lang="en-US">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Sheet1!$B$12</c:f>
              <c:strCache>
                <c:ptCount val="1"/>
                <c:pt idx="0">
                  <c:v>DDTF</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Sheet1!$A$13:$A$17</c:f>
              <c:strCache>
                <c:ptCount val="5"/>
                <c:pt idx="0">
                  <c:v>SNR=0.8</c:v>
                </c:pt>
                <c:pt idx="1">
                  <c:v>SNR=0.4</c:v>
                </c:pt>
                <c:pt idx="2">
                  <c:v>SNR=0.2</c:v>
                </c:pt>
                <c:pt idx="3">
                  <c:v>SNR=0.1</c:v>
                </c:pt>
                <c:pt idx="4">
                  <c:v>SNR=0.05</c:v>
                </c:pt>
              </c:strCache>
            </c:strRef>
          </c:cat>
          <c:val>
            <c:numRef>
              <c:f>Sheet1!$B$13:$B$17</c:f>
              <c:numCache>
                <c:formatCode>General</c:formatCode>
                <c:ptCount val="5"/>
                <c:pt idx="0">
                  <c:v>48.5024</c:v>
                </c:pt>
                <c:pt idx="1">
                  <c:v>44.3806</c:v>
                </c:pt>
                <c:pt idx="2">
                  <c:v>44.3806</c:v>
                </c:pt>
                <c:pt idx="3">
                  <c:v>40.2814</c:v>
                </c:pt>
                <c:pt idx="4">
                  <c:v>36.379</c:v>
                </c:pt>
              </c:numCache>
            </c:numRef>
          </c:val>
          <c:smooth val="0"/>
          <c:extLst xmlns:c16r2="http://schemas.microsoft.com/office/drawing/2015/06/chart">
            <c:ext xmlns:c16="http://schemas.microsoft.com/office/drawing/2014/chart" uri="{C3380CC4-5D6E-409C-BE32-E72D297353CC}">
              <c16:uniqueId val="{00000000-D312-4257-BE88-39C47317A161}"/>
            </c:ext>
          </c:extLst>
        </c:ser>
        <c:ser>
          <c:idx val="1"/>
          <c:order val="1"/>
          <c:tx>
            <c:strRef>
              <c:f>Sheet1!$C$12</c:f>
              <c:strCache>
                <c:ptCount val="1"/>
                <c:pt idx="0">
                  <c:v>CWF</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Sheet1!$A$13:$A$17</c:f>
              <c:strCache>
                <c:ptCount val="5"/>
                <c:pt idx="0">
                  <c:v>SNR=0.8</c:v>
                </c:pt>
                <c:pt idx="1">
                  <c:v>SNR=0.4</c:v>
                </c:pt>
                <c:pt idx="2">
                  <c:v>SNR=0.2</c:v>
                </c:pt>
                <c:pt idx="3">
                  <c:v>SNR=0.1</c:v>
                </c:pt>
                <c:pt idx="4">
                  <c:v>SNR=0.05</c:v>
                </c:pt>
              </c:strCache>
            </c:strRef>
          </c:cat>
          <c:val>
            <c:numRef>
              <c:f>Sheet1!$C$13:$C$17</c:f>
              <c:numCache>
                <c:formatCode>General</c:formatCode>
                <c:ptCount val="5"/>
                <c:pt idx="0">
                  <c:v>37.0411</c:v>
                </c:pt>
                <c:pt idx="1">
                  <c:v>42.7944</c:v>
                </c:pt>
                <c:pt idx="2">
                  <c:v>41.6599</c:v>
                </c:pt>
                <c:pt idx="3">
                  <c:v>41.0987</c:v>
                </c:pt>
                <c:pt idx="4">
                  <c:v>40.2272</c:v>
                </c:pt>
              </c:numCache>
            </c:numRef>
          </c:val>
          <c:smooth val="0"/>
          <c:extLst xmlns:c16r2="http://schemas.microsoft.com/office/drawing/2015/06/chart">
            <c:ext xmlns:c16="http://schemas.microsoft.com/office/drawing/2014/chart" uri="{C3380CC4-5D6E-409C-BE32-E72D297353CC}">
              <c16:uniqueId val="{00000001-D312-4257-BE88-39C47317A161}"/>
            </c:ext>
          </c:extLst>
        </c:ser>
        <c:ser>
          <c:idx val="2"/>
          <c:order val="2"/>
          <c:tx>
            <c:strRef>
              <c:f>Sheet1!$D$12</c:f>
              <c:strCache>
                <c:ptCount val="1"/>
                <c:pt idx="0">
                  <c:v>BM3D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Sheet1!$A$13:$A$17</c:f>
              <c:strCache>
                <c:ptCount val="5"/>
                <c:pt idx="0">
                  <c:v>SNR=0.8</c:v>
                </c:pt>
                <c:pt idx="1">
                  <c:v>SNR=0.4</c:v>
                </c:pt>
                <c:pt idx="2">
                  <c:v>SNR=0.2</c:v>
                </c:pt>
                <c:pt idx="3">
                  <c:v>SNR=0.1</c:v>
                </c:pt>
                <c:pt idx="4">
                  <c:v>SNR=0.05</c:v>
                </c:pt>
              </c:strCache>
            </c:strRef>
          </c:cat>
          <c:val>
            <c:numRef>
              <c:f>Sheet1!$D$13:$D$17</c:f>
              <c:numCache>
                <c:formatCode>General</c:formatCode>
                <c:ptCount val="5"/>
                <c:pt idx="0">
                  <c:v>40.24520000000001</c:v>
                </c:pt>
                <c:pt idx="1">
                  <c:v>36.1345</c:v>
                </c:pt>
                <c:pt idx="2">
                  <c:v>35.90300000000001</c:v>
                </c:pt>
                <c:pt idx="3">
                  <c:v>31.66989999999999</c:v>
                </c:pt>
                <c:pt idx="4">
                  <c:v>32.2128</c:v>
                </c:pt>
              </c:numCache>
            </c:numRef>
          </c:val>
          <c:smooth val="0"/>
          <c:extLst xmlns:c16r2="http://schemas.microsoft.com/office/drawing/2015/06/chart">
            <c:ext xmlns:c16="http://schemas.microsoft.com/office/drawing/2014/chart" uri="{C3380CC4-5D6E-409C-BE32-E72D297353CC}">
              <c16:uniqueId val="{00000002-D312-4257-BE88-39C47317A161}"/>
            </c:ext>
          </c:extLst>
        </c:ser>
        <c:ser>
          <c:idx val="3"/>
          <c:order val="3"/>
          <c:tx>
            <c:strRef>
              <c:f>Sheet1!$E$12</c:f>
              <c:strCache>
                <c:ptCount val="1"/>
                <c:pt idx="0">
                  <c:v>KSVD</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Sheet1!$A$13:$A$17</c:f>
              <c:strCache>
                <c:ptCount val="5"/>
                <c:pt idx="0">
                  <c:v>SNR=0.8</c:v>
                </c:pt>
                <c:pt idx="1">
                  <c:v>SNR=0.4</c:v>
                </c:pt>
                <c:pt idx="2">
                  <c:v>SNR=0.2</c:v>
                </c:pt>
                <c:pt idx="3">
                  <c:v>SNR=0.1</c:v>
                </c:pt>
                <c:pt idx="4">
                  <c:v>SNR=0.05</c:v>
                </c:pt>
              </c:strCache>
            </c:strRef>
          </c:cat>
          <c:val>
            <c:numRef>
              <c:f>Sheet1!$E$13:$E$17</c:f>
              <c:numCache>
                <c:formatCode>General</c:formatCode>
                <c:ptCount val="5"/>
                <c:pt idx="0">
                  <c:v>38.6</c:v>
                </c:pt>
                <c:pt idx="1">
                  <c:v>36.1345</c:v>
                </c:pt>
                <c:pt idx="2">
                  <c:v>35.90300000000001</c:v>
                </c:pt>
                <c:pt idx="3">
                  <c:v>31.66989999999999</c:v>
                </c:pt>
                <c:pt idx="4">
                  <c:v>32.2128</c:v>
                </c:pt>
              </c:numCache>
            </c:numRef>
          </c:val>
          <c:smooth val="0"/>
          <c:extLst xmlns:c16r2="http://schemas.microsoft.com/office/drawing/2015/06/chart">
            <c:ext xmlns:c16="http://schemas.microsoft.com/office/drawing/2014/chart" uri="{C3380CC4-5D6E-409C-BE32-E72D297353CC}">
              <c16:uniqueId val="{00000003-D312-4257-BE88-39C47317A161}"/>
            </c:ext>
          </c:extLst>
        </c:ser>
        <c:dLbls>
          <c:showLegendKey val="0"/>
          <c:showVal val="0"/>
          <c:showCatName val="0"/>
          <c:showSerName val="0"/>
          <c:showPercent val="0"/>
          <c:showBubbleSize val="0"/>
        </c:dLbls>
        <c:marker val="1"/>
        <c:smooth val="0"/>
        <c:axId val="-1428020432"/>
        <c:axId val="-1428017440"/>
      </c:lineChart>
      <c:catAx>
        <c:axId val="-1428020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28017440"/>
        <c:crosses val="autoZero"/>
        <c:auto val="1"/>
        <c:lblAlgn val="ctr"/>
        <c:lblOffset val="100"/>
        <c:noMultiLvlLbl val="0"/>
      </c:catAx>
      <c:valAx>
        <c:axId val="-1428017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280204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C2155-9E13-4CA1-B309-96E45565D867}" type="datetimeFigureOut">
              <a:rPr lang="en-US" smtClean="0"/>
              <a:t>11/21/18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5B1E4-84A5-44BD-8167-FF51D9351CDD}" type="slidenum">
              <a:rPr lang="en-US" smtClean="0"/>
              <a:t>‹#›</a:t>
            </a:fld>
            <a:endParaRPr lang="en-US"/>
          </a:p>
        </p:txBody>
      </p:sp>
    </p:spTree>
    <p:extLst>
      <p:ext uri="{BB962C8B-B14F-4D97-AF65-F5344CB8AC3E}">
        <p14:creationId xmlns:p14="http://schemas.microsoft.com/office/powerpoint/2010/main" val="3742405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AB7B7B-41D4-FA4B-9724-4A5831306278}" type="slidenum">
              <a:rPr lang="en-US" smtClean="0"/>
              <a:t>7</a:t>
            </a:fld>
            <a:endParaRPr lang="en-US"/>
          </a:p>
        </p:txBody>
      </p:sp>
    </p:spTree>
    <p:extLst>
      <p:ext uri="{BB962C8B-B14F-4D97-AF65-F5344CB8AC3E}">
        <p14:creationId xmlns:p14="http://schemas.microsoft.com/office/powerpoint/2010/main" val="151792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noise: ice</a:t>
            </a:r>
          </a:p>
          <a:p>
            <a:r>
              <a:rPr lang="en-US" dirty="0"/>
              <a:t>Why low snr? Low dose,</a:t>
            </a:r>
            <a:r>
              <a:rPr lang="en-US" baseline="0" dirty="0"/>
              <a:t> since the electron beam would benefit the electron density of molecule, each sample is only used once</a:t>
            </a:r>
            <a:endParaRPr lang="en-US" dirty="0"/>
          </a:p>
        </p:txBody>
      </p:sp>
      <p:sp>
        <p:nvSpPr>
          <p:cNvPr id="4" name="Slide Number Placeholder 3"/>
          <p:cNvSpPr>
            <a:spLocks noGrp="1"/>
          </p:cNvSpPr>
          <p:nvPr>
            <p:ph type="sldNum" sz="quarter" idx="10"/>
          </p:nvPr>
        </p:nvSpPr>
        <p:spPr/>
        <p:txBody>
          <a:bodyPr/>
          <a:lstStyle/>
          <a:p>
            <a:fld id="{A341CBA6-4496-2D4B-8A01-52EBA71DA92C}" type="slidenum">
              <a:rPr lang="en-US" smtClean="0"/>
              <a:t>21</a:t>
            </a:fld>
            <a:endParaRPr lang="en-US"/>
          </a:p>
        </p:txBody>
      </p:sp>
    </p:spTree>
    <p:extLst>
      <p:ext uri="{BB962C8B-B14F-4D97-AF65-F5344CB8AC3E}">
        <p14:creationId xmlns:p14="http://schemas.microsoft.com/office/powerpoint/2010/main" val="1098899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noise: ice</a:t>
            </a:r>
          </a:p>
          <a:p>
            <a:r>
              <a:rPr lang="en-US" dirty="0"/>
              <a:t>Why low snr? Low dose,</a:t>
            </a:r>
            <a:r>
              <a:rPr lang="en-US" baseline="0" dirty="0"/>
              <a:t> since the electron beam would benefit the electron density of molecule, each sample is only used once</a:t>
            </a:r>
            <a:endParaRPr lang="en-US" dirty="0"/>
          </a:p>
        </p:txBody>
      </p:sp>
      <p:sp>
        <p:nvSpPr>
          <p:cNvPr id="4" name="Slide Number Placeholder 3"/>
          <p:cNvSpPr>
            <a:spLocks noGrp="1"/>
          </p:cNvSpPr>
          <p:nvPr>
            <p:ph type="sldNum" sz="quarter" idx="10"/>
          </p:nvPr>
        </p:nvSpPr>
        <p:spPr/>
        <p:txBody>
          <a:bodyPr/>
          <a:lstStyle/>
          <a:p>
            <a:fld id="{A341CBA6-4496-2D4B-8A01-52EBA71DA92C}" type="slidenum">
              <a:rPr lang="en-US" smtClean="0"/>
              <a:t>22</a:t>
            </a:fld>
            <a:endParaRPr lang="en-US"/>
          </a:p>
        </p:txBody>
      </p:sp>
    </p:spTree>
    <p:extLst>
      <p:ext uri="{BB962C8B-B14F-4D97-AF65-F5344CB8AC3E}">
        <p14:creationId xmlns:p14="http://schemas.microsoft.com/office/powerpoint/2010/main" val="4137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noise: ice</a:t>
            </a:r>
          </a:p>
          <a:p>
            <a:r>
              <a:rPr lang="en-US" dirty="0"/>
              <a:t>Why low snr? Low dose,</a:t>
            </a:r>
            <a:r>
              <a:rPr lang="en-US" baseline="0" dirty="0"/>
              <a:t> since the electron beam would benefit the electron density of molecule, each sample is only used once</a:t>
            </a:r>
            <a:endParaRPr lang="en-US" dirty="0"/>
          </a:p>
        </p:txBody>
      </p:sp>
      <p:sp>
        <p:nvSpPr>
          <p:cNvPr id="4" name="Slide Number Placeholder 3"/>
          <p:cNvSpPr>
            <a:spLocks noGrp="1"/>
          </p:cNvSpPr>
          <p:nvPr>
            <p:ph type="sldNum" sz="quarter" idx="10"/>
          </p:nvPr>
        </p:nvSpPr>
        <p:spPr/>
        <p:txBody>
          <a:bodyPr/>
          <a:lstStyle/>
          <a:p>
            <a:fld id="{A341CBA6-4496-2D4B-8A01-52EBA71DA92C}" type="slidenum">
              <a:rPr lang="en-US" smtClean="0"/>
              <a:t>23</a:t>
            </a:fld>
            <a:endParaRPr lang="en-US"/>
          </a:p>
        </p:txBody>
      </p:sp>
    </p:spTree>
    <p:extLst>
      <p:ext uri="{BB962C8B-B14F-4D97-AF65-F5344CB8AC3E}">
        <p14:creationId xmlns:p14="http://schemas.microsoft.com/office/powerpoint/2010/main" val="58160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11/21/18</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220904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5370" y="36748"/>
            <a:ext cx="11311402" cy="633729"/>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3F9579E1-E808-F14F-8672-6DA08B23BA14}" type="slidenum">
              <a:rPr lang="x-none" altLang="x-none" smtClean="0"/>
              <a:pPr/>
              <a:t>‹#›</a:t>
            </a:fld>
            <a:endParaRPr lang="x-none" altLang="x-none"/>
          </a:p>
        </p:txBody>
      </p:sp>
      <p:sp>
        <p:nvSpPr>
          <p:cNvPr id="5" name="Content Placeholder 4"/>
          <p:cNvSpPr>
            <a:spLocks noGrp="1"/>
          </p:cNvSpPr>
          <p:nvPr>
            <p:ph sz="quarter" idx="11"/>
          </p:nvPr>
        </p:nvSpPr>
        <p:spPr>
          <a:xfrm>
            <a:off x="425649" y="1099468"/>
            <a:ext cx="11340703" cy="4911328"/>
          </a:xfrm>
        </p:spPr>
        <p:txBody>
          <a:bodyPr/>
          <a:lstStyle>
            <a:lvl1pPr>
              <a:spcBef>
                <a:spcPts val="703"/>
              </a:spcBef>
              <a:defRPr sz="2250"/>
            </a:lvl1pPr>
            <a:lvl2pPr>
              <a:spcBef>
                <a:spcPts val="703"/>
              </a:spcBef>
              <a:defRPr sz="1969"/>
            </a:lvl2pPr>
            <a:lvl3pPr>
              <a:spcBef>
                <a:spcPts val="703"/>
              </a:spcBef>
              <a:defRPr sz="1687"/>
            </a:lvl3pPr>
            <a:lvl4pPr>
              <a:spcBef>
                <a:spcPts val="703"/>
              </a:spcBef>
              <a:defRPr sz="1406"/>
            </a:lvl4pPr>
            <a:lvl5pPr>
              <a:spcBef>
                <a:spcPts val="703"/>
              </a:spcBef>
              <a:defRPr sz="12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2"/>
          <p:cNvSpPr>
            <a:spLocks/>
          </p:cNvSpPr>
          <p:nvPr userDrawn="1"/>
        </p:nvSpPr>
        <p:spPr bwMode="auto">
          <a:xfrm>
            <a:off x="1" y="6403703"/>
            <a:ext cx="12190512" cy="455414"/>
          </a:xfrm>
          <a:prstGeom prst="rect">
            <a:avLst/>
          </a:prstGeom>
          <a:solidFill>
            <a:srgbClr val="930002"/>
          </a:solidFill>
          <a:ln>
            <a:noFill/>
          </a:ln>
          <a:effectLst/>
        </p:spPr>
        <p:txBody>
          <a:bodyPr lIns="35719" tIns="35719" rIns="35719" bIns="35719" anchor="ctr"/>
          <a:lstStyle/>
          <a:p>
            <a:pPr algn="r"/>
            <a:endParaRPr lang="x-none" altLang="x-none" sz="1266" b="0">
              <a:solidFill>
                <a:srgbClr val="FFFFFF"/>
              </a:solidFill>
              <a:latin typeface="Times New Roman" charset="0"/>
              <a:ea typeface="Times New Roman" charset="0"/>
              <a:cs typeface="Times New Roman" charset="0"/>
              <a:sym typeface="Times New Roman" charset="0"/>
            </a:endParaRPr>
          </a:p>
        </p:txBody>
      </p:sp>
    </p:spTree>
    <p:extLst>
      <p:ext uri="{BB962C8B-B14F-4D97-AF65-F5344CB8AC3E}">
        <p14:creationId xmlns:p14="http://schemas.microsoft.com/office/powerpoint/2010/main" val="3697741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11/21/18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 id="2147483665" r:id="rId17"/>
    <p:sldLayoutId id="2147483666" r:id="rId18"/>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8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5" Type="http://schemas.openxmlformats.org/officeDocument/2006/relationships/image" Target="../media/image47.jp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35.png"/><Relationship Id="rId1" Type="http://schemas.openxmlformats.org/officeDocument/2006/relationships/slideLayout" Target="../slideLayouts/slideLayout5.xml"/><Relationship Id="rId2"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4" Type="http://schemas.openxmlformats.org/officeDocument/2006/relationships/image" Target="../media/image54.jpg"/><Relationship Id="rId5" Type="http://schemas.openxmlformats.org/officeDocument/2006/relationships/image" Target="../media/image55.jp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35.png"/><Relationship Id="rId1" Type="http://schemas.openxmlformats.org/officeDocument/2006/relationships/slideLayout" Target="../slideLayouts/slideLayout5.xml"/><Relationship Id="rId2" Type="http://schemas.openxmlformats.org/officeDocument/2006/relationships/image" Target="../media/image5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5.xml"/><Relationship Id="rId2"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1.xml"/><Relationship Id="rId3"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2.xml"/><Relationship Id="rId3"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0.png"/><Relationship Id="rId3" Type="http://schemas.openxmlformats.org/officeDocument/2006/relationships/image" Target="../media/image7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2.PNG"/><Relationship Id="rId3" Type="http://schemas.openxmlformats.org/officeDocument/2006/relationships/hyperlink" Target="https://www.biorxiv.org/content/biorxiv/early/2018/02/12/256792.full.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ryosparc.com/docs/tutorials/t20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4.png"/><Relationship Id="rId3"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7B6A4F-6CDF-4D94-B2BF-3B3941C1C447}"/>
              </a:ext>
            </a:extLst>
          </p:cNvPr>
          <p:cNvSpPr>
            <a:spLocks noGrp="1"/>
          </p:cNvSpPr>
          <p:nvPr>
            <p:ph type="ctrTitle"/>
          </p:nvPr>
        </p:nvSpPr>
        <p:spPr>
          <a:xfrm>
            <a:off x="2355533" y="2392680"/>
            <a:ext cx="9602787" cy="2262781"/>
          </a:xfrm>
        </p:spPr>
        <p:txBody>
          <a:bodyPr>
            <a:normAutofit/>
          </a:bodyPr>
          <a:lstStyle/>
          <a:p>
            <a:r>
              <a:rPr lang="en-US" dirty="0" smtClean="0"/>
              <a:t>Machine </a:t>
            </a:r>
            <a:r>
              <a:rPr lang="en-US" smtClean="0"/>
              <a:t>Learning Problems </a:t>
            </a:r>
            <a:br>
              <a:rPr lang="en-US" smtClean="0"/>
            </a:br>
            <a:r>
              <a:rPr lang="en-US" smtClean="0"/>
              <a:t>in </a:t>
            </a:r>
            <a:r>
              <a:rPr lang="en-US" dirty="0" err="1" smtClean="0"/>
              <a:t>Cryo</a:t>
            </a:r>
            <a:r>
              <a:rPr lang="en-US" dirty="0" smtClean="0"/>
              <a:t>-EM</a:t>
            </a:r>
            <a:endParaRPr lang="en-US" dirty="0"/>
          </a:p>
        </p:txBody>
      </p:sp>
      <p:sp>
        <p:nvSpPr>
          <p:cNvPr id="3" name="Subtitle 2">
            <a:extLst>
              <a:ext uri="{FF2B5EF4-FFF2-40B4-BE49-F238E27FC236}">
                <a16:creationId xmlns="" xmlns:a16="http://schemas.microsoft.com/office/drawing/2014/main" id="{E92D688B-9F88-4B24-B4F4-3B9D8D099894}"/>
              </a:ext>
            </a:extLst>
          </p:cNvPr>
          <p:cNvSpPr>
            <a:spLocks noGrp="1"/>
          </p:cNvSpPr>
          <p:nvPr>
            <p:ph type="subTitle" idx="1"/>
          </p:nvPr>
        </p:nvSpPr>
        <p:spPr/>
        <p:txBody>
          <a:bodyPr>
            <a:normAutofit/>
          </a:bodyPr>
          <a:lstStyle/>
          <a:p>
            <a:pPr algn="r"/>
            <a:r>
              <a:rPr lang="en-US" sz="2400" dirty="0" err="1"/>
              <a:t>Hanlin</a:t>
            </a:r>
            <a:r>
              <a:rPr lang="en-US" sz="2400" dirty="0"/>
              <a:t> </a:t>
            </a:r>
            <a:r>
              <a:rPr lang="en-US" sz="2400" dirty="0" err="1" smtClean="0"/>
              <a:t>Gu</a:t>
            </a:r>
            <a:r>
              <a:rPr lang="en-US" sz="2400" dirty="0" smtClean="0"/>
              <a:t>, HKUST</a:t>
            </a:r>
          </a:p>
          <a:p>
            <a:pPr algn="r"/>
            <a:r>
              <a:rPr lang="en-US" sz="2400" dirty="0"/>
              <a:t>2018-11-21</a:t>
            </a:r>
          </a:p>
          <a:p>
            <a:pPr algn="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521" y="379156"/>
            <a:ext cx="2840182" cy="1891606"/>
          </a:xfrm>
          <a:prstGeom prst="rect">
            <a:avLst/>
          </a:prstGeom>
        </p:spPr>
      </p:pic>
    </p:spTree>
    <p:extLst>
      <p:ext uri="{BB962C8B-B14F-4D97-AF65-F5344CB8AC3E}">
        <p14:creationId xmlns:p14="http://schemas.microsoft.com/office/powerpoint/2010/main" val="2676584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protocol</a:t>
            </a:r>
          </a:p>
        </p:txBody>
      </p:sp>
      <p:pic>
        <p:nvPicPr>
          <p:cNvPr id="5" name="Picture 4"/>
          <p:cNvPicPr>
            <a:picLocks noChangeAspect="1"/>
          </p:cNvPicPr>
          <p:nvPr/>
        </p:nvPicPr>
        <p:blipFill>
          <a:blip r:embed="rId2"/>
          <a:stretch>
            <a:fillRect/>
          </a:stretch>
        </p:blipFill>
        <p:spPr>
          <a:xfrm>
            <a:off x="2234946" y="2029844"/>
            <a:ext cx="7872984" cy="4472069"/>
          </a:xfrm>
          <a:prstGeom prst="rect">
            <a:avLst/>
          </a:prstGeom>
        </p:spPr>
      </p:pic>
      <p:pic>
        <p:nvPicPr>
          <p:cNvPr id="6" name="Picture 5"/>
          <p:cNvPicPr>
            <a:picLocks noChangeAspect="1"/>
          </p:cNvPicPr>
          <p:nvPr/>
        </p:nvPicPr>
        <p:blipFill>
          <a:blip r:embed="rId3"/>
          <a:stretch>
            <a:fillRect/>
          </a:stretch>
        </p:blipFill>
        <p:spPr>
          <a:xfrm>
            <a:off x="7048768" y="552967"/>
            <a:ext cx="3357372" cy="1476877"/>
          </a:xfrm>
          <a:prstGeom prst="rect">
            <a:avLst/>
          </a:prstGeom>
        </p:spPr>
      </p:pic>
    </p:spTree>
    <p:extLst>
      <p:ext uri="{BB962C8B-B14F-4D97-AF65-F5344CB8AC3E}">
        <p14:creationId xmlns:p14="http://schemas.microsoft.com/office/powerpoint/2010/main" val="200598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software: </a:t>
            </a:r>
            <a:r>
              <a:rPr lang="en-US" dirty="0" err="1"/>
              <a:t>cryoSPARC</a:t>
            </a:r>
            <a:endParaRPr lang="en-US" dirty="0"/>
          </a:p>
        </p:txBody>
      </p:sp>
      <p:sp>
        <p:nvSpPr>
          <p:cNvPr id="3" name="Content Placeholder 2"/>
          <p:cNvSpPr>
            <a:spLocks noGrp="1"/>
          </p:cNvSpPr>
          <p:nvPr>
            <p:ph idx="1"/>
          </p:nvPr>
        </p:nvSpPr>
        <p:spPr/>
        <p:txBody>
          <a:bodyPr/>
          <a:lstStyle/>
          <a:p>
            <a:r>
              <a:rPr lang="en-US" dirty="0"/>
              <a:t>Maximized posterior probability</a:t>
            </a:r>
          </a:p>
          <a:p>
            <a:endParaRPr lang="en-US" dirty="0"/>
          </a:p>
          <a:p>
            <a:endParaRPr lang="en-US" dirty="0"/>
          </a:p>
          <a:p>
            <a:endParaRPr lang="en-US" dirty="0"/>
          </a:p>
          <a:p>
            <a:endParaRPr lang="en-US" dirty="0"/>
          </a:p>
          <a:p>
            <a:pPr lvl="1"/>
            <a:r>
              <a:rPr lang="en-US" dirty="0"/>
              <a:t>Stochastic gradient descend</a:t>
            </a:r>
          </a:p>
          <a:p>
            <a:endParaRPr lang="en-US" dirty="0"/>
          </a:p>
        </p:txBody>
      </p:sp>
      <p:pic>
        <p:nvPicPr>
          <p:cNvPr id="4" name="Picture 3"/>
          <p:cNvPicPr>
            <a:picLocks noChangeAspect="1"/>
          </p:cNvPicPr>
          <p:nvPr/>
        </p:nvPicPr>
        <p:blipFill>
          <a:blip r:embed="rId2"/>
          <a:stretch>
            <a:fillRect/>
          </a:stretch>
        </p:blipFill>
        <p:spPr>
          <a:xfrm>
            <a:off x="2410968" y="2866965"/>
            <a:ext cx="7964424" cy="2039795"/>
          </a:xfrm>
          <a:prstGeom prst="rect">
            <a:avLst/>
          </a:prstGeom>
        </p:spPr>
      </p:pic>
      <p:sp>
        <p:nvSpPr>
          <p:cNvPr id="5" name="Rectangle 4"/>
          <p:cNvSpPr/>
          <p:nvPr/>
        </p:nvSpPr>
        <p:spPr>
          <a:xfrm>
            <a:off x="3636264" y="5992297"/>
            <a:ext cx="6739128" cy="369332"/>
          </a:xfrm>
          <a:prstGeom prst="rect">
            <a:avLst/>
          </a:prstGeom>
        </p:spPr>
        <p:txBody>
          <a:bodyPr wrap="square">
            <a:spAutoFit/>
          </a:bodyPr>
          <a:lstStyle/>
          <a:p>
            <a:r>
              <a:rPr lang="en-US"/>
              <a:t>﻿NATURE METHODS | ADVANCE ONLINE PUBLICATION | 1</a:t>
            </a:r>
          </a:p>
        </p:txBody>
      </p:sp>
      <p:pic>
        <p:nvPicPr>
          <p:cNvPr id="6" name="Picture 5"/>
          <p:cNvPicPr>
            <a:picLocks noChangeAspect="1"/>
          </p:cNvPicPr>
          <p:nvPr/>
        </p:nvPicPr>
        <p:blipFill>
          <a:blip r:embed="rId3"/>
          <a:stretch>
            <a:fillRect/>
          </a:stretch>
        </p:blipFill>
        <p:spPr>
          <a:xfrm>
            <a:off x="7615866" y="1586075"/>
            <a:ext cx="2501209" cy="1029483"/>
          </a:xfrm>
          <a:prstGeom prst="rect">
            <a:avLst/>
          </a:prstGeom>
        </p:spPr>
      </p:pic>
    </p:spTree>
    <p:extLst>
      <p:ext uri="{BB962C8B-B14F-4D97-AF65-F5344CB8AC3E}">
        <p14:creationId xmlns:p14="http://schemas.microsoft.com/office/powerpoint/2010/main" val="184532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533" y="321322"/>
            <a:ext cx="8911687" cy="1280890"/>
          </a:xfrm>
        </p:spPr>
        <p:txBody>
          <a:bodyPr/>
          <a:lstStyle/>
          <a:p>
            <a:r>
              <a:rPr lang="en-US" dirty="0"/>
              <a:t>Outline</a:t>
            </a:r>
          </a:p>
        </p:txBody>
      </p:sp>
      <p:sp>
        <p:nvSpPr>
          <p:cNvPr id="3" name="Content Placeholder 2"/>
          <p:cNvSpPr>
            <a:spLocks noGrp="1"/>
          </p:cNvSpPr>
          <p:nvPr>
            <p:ph idx="1"/>
          </p:nvPr>
        </p:nvSpPr>
        <p:spPr>
          <a:xfrm>
            <a:off x="1733533" y="1437313"/>
            <a:ext cx="9096653" cy="4458920"/>
          </a:xfrm>
        </p:spPr>
        <p:txBody>
          <a:bodyPr>
            <a:noAutofit/>
          </a:bodyPr>
          <a:lstStyle/>
          <a:p>
            <a:r>
              <a:rPr lang="en-US" sz="2400" dirty="0">
                <a:solidFill>
                  <a:schemeClr val="tx1"/>
                </a:solidFill>
              </a:rPr>
              <a:t>Introduction for cryo-</a:t>
            </a:r>
            <a:r>
              <a:rPr lang="en-US" sz="2400" dirty="0" err="1">
                <a:solidFill>
                  <a:schemeClr val="tx1"/>
                </a:solidFill>
              </a:rPr>
              <a:t>em</a:t>
            </a:r>
            <a:endParaRPr lang="en-US" sz="2400" dirty="0">
              <a:solidFill>
                <a:schemeClr val="tx1"/>
              </a:solidFill>
            </a:endParaRPr>
          </a:p>
          <a:p>
            <a:endParaRPr lang="en-US" sz="2400" dirty="0">
              <a:solidFill>
                <a:srgbClr val="FF0000"/>
              </a:solidFill>
            </a:endParaRPr>
          </a:p>
          <a:p>
            <a:endParaRPr lang="en-US" sz="2400" dirty="0">
              <a:solidFill>
                <a:srgbClr val="FF0000"/>
              </a:solidFill>
            </a:endParaRPr>
          </a:p>
          <a:p>
            <a:r>
              <a:rPr lang="en-US" sz="2400" dirty="0">
                <a:solidFill>
                  <a:srgbClr val="FF0000"/>
                </a:solidFill>
              </a:rPr>
              <a:t>Particle picking problem</a:t>
            </a:r>
          </a:p>
          <a:p>
            <a:endParaRPr lang="en-US" sz="2400" dirty="0">
              <a:solidFill>
                <a:srgbClr val="FF0000"/>
              </a:solidFill>
            </a:endParaRPr>
          </a:p>
          <a:p>
            <a:endParaRPr lang="en-US" sz="2400" dirty="0"/>
          </a:p>
          <a:p>
            <a:r>
              <a:rPr lang="en-US" sz="2400" dirty="0"/>
              <a:t>Denoising problem</a:t>
            </a:r>
          </a:p>
          <a:p>
            <a:endParaRPr lang="en-US" sz="2400" dirty="0"/>
          </a:p>
          <a:p>
            <a:pPr marL="0" indent="0">
              <a:buNone/>
            </a:pPr>
            <a:endParaRPr lang="en-US" sz="2400" dirty="0"/>
          </a:p>
          <a:p>
            <a:r>
              <a:rPr lang="en-US" sz="2400" dirty="0"/>
              <a:t>Clustering problem</a:t>
            </a:r>
          </a:p>
        </p:txBody>
      </p:sp>
    </p:spTree>
    <p:extLst>
      <p:ext uri="{BB962C8B-B14F-4D97-AF65-F5344CB8AC3E}">
        <p14:creationId xmlns:p14="http://schemas.microsoft.com/office/powerpoint/2010/main" val="2247100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1D3E0E-7587-4C5F-8FEC-29B55E94D90B}"/>
              </a:ext>
            </a:extLst>
          </p:cNvPr>
          <p:cNvSpPr>
            <a:spLocks noGrp="1"/>
          </p:cNvSpPr>
          <p:nvPr>
            <p:ph type="title"/>
          </p:nvPr>
        </p:nvSpPr>
        <p:spPr>
          <a:xfrm>
            <a:off x="2123141" y="450038"/>
            <a:ext cx="8911687" cy="1280890"/>
          </a:xfrm>
        </p:spPr>
        <p:txBody>
          <a:bodyPr/>
          <a:lstStyle/>
          <a:p>
            <a:r>
              <a:rPr lang="en-US" dirty="0"/>
              <a:t>Problem 1: Particle picking</a:t>
            </a:r>
          </a:p>
        </p:txBody>
      </p:sp>
      <p:sp>
        <p:nvSpPr>
          <p:cNvPr id="3" name="Content Placeholder 2">
            <a:extLst>
              <a:ext uri="{FF2B5EF4-FFF2-40B4-BE49-F238E27FC236}">
                <a16:creationId xmlns="" xmlns:a16="http://schemas.microsoft.com/office/drawing/2014/main" id="{CACBE012-D9DE-481E-BEC5-63C4E3E87949}"/>
              </a:ext>
            </a:extLst>
          </p:cNvPr>
          <p:cNvSpPr>
            <a:spLocks noGrp="1"/>
          </p:cNvSpPr>
          <p:nvPr>
            <p:ph idx="1"/>
          </p:nvPr>
        </p:nvSpPr>
        <p:spPr>
          <a:xfrm>
            <a:off x="2010372" y="1730928"/>
            <a:ext cx="8915400" cy="3777622"/>
          </a:xfrm>
        </p:spPr>
        <p:txBody>
          <a:bodyPr>
            <a:normAutofit fontScale="92500"/>
          </a:bodyPr>
          <a:lstStyle/>
          <a:p>
            <a:r>
              <a:rPr lang="en-US" sz="2400" dirty="0"/>
              <a:t>Selection of a tremendous number of (e.g., hundreds of</a:t>
            </a:r>
          </a:p>
          <a:p>
            <a:pPr marL="0" indent="0">
              <a:buNone/>
            </a:pPr>
            <a:r>
              <a:rPr lang="en-US" sz="2400" dirty="0"/>
              <a:t>    thousands of) high-quality particles from </a:t>
            </a:r>
          </a:p>
          <a:p>
            <a:pPr marL="0" indent="0">
              <a:buNone/>
            </a:pPr>
            <a:r>
              <a:rPr lang="en-US" sz="2400" dirty="0"/>
              <a:t>    micrographs. </a:t>
            </a:r>
          </a:p>
          <a:p>
            <a:endParaRPr lang="en-US" dirty="0"/>
          </a:p>
          <a:p>
            <a:endParaRPr lang="en-US" dirty="0"/>
          </a:p>
          <a:p>
            <a:r>
              <a:rPr lang="en-US" sz="2400" dirty="0"/>
              <a:t>This particle picking step is a labor-intensive step,</a:t>
            </a:r>
          </a:p>
          <a:p>
            <a:pPr marL="0" indent="0">
              <a:buNone/>
            </a:pPr>
            <a:r>
              <a:rPr lang="en-US" sz="2400" dirty="0"/>
              <a:t>     In the past, particles from cryo-EM micrographs are often </a:t>
            </a:r>
          </a:p>
          <a:p>
            <a:pPr marL="0" indent="0">
              <a:buNone/>
            </a:pPr>
            <a:r>
              <a:rPr lang="en-US" sz="2400" dirty="0"/>
              <a:t>     selected manually</a:t>
            </a:r>
            <a:r>
              <a:rPr lang="en-US" dirty="0"/>
              <a:t>.</a:t>
            </a:r>
          </a:p>
        </p:txBody>
      </p:sp>
      <p:pic>
        <p:nvPicPr>
          <p:cNvPr id="5" name="Picture 4">
            <a:extLst>
              <a:ext uri="{FF2B5EF4-FFF2-40B4-BE49-F238E27FC236}">
                <a16:creationId xmlns="" xmlns:a16="http://schemas.microsoft.com/office/drawing/2014/main" id="{FA103A1E-268C-40DD-981B-393CE760D90B}"/>
              </a:ext>
            </a:extLst>
          </p:cNvPr>
          <p:cNvPicPr>
            <a:picLocks noChangeAspect="1"/>
          </p:cNvPicPr>
          <p:nvPr/>
        </p:nvPicPr>
        <p:blipFill>
          <a:blip r:embed="rId2"/>
          <a:stretch>
            <a:fillRect/>
          </a:stretch>
        </p:blipFill>
        <p:spPr>
          <a:xfrm>
            <a:off x="8977141" y="2252994"/>
            <a:ext cx="2057687" cy="2133898"/>
          </a:xfrm>
          <a:prstGeom prst="rect">
            <a:avLst/>
          </a:prstGeom>
        </p:spPr>
      </p:pic>
    </p:spTree>
    <p:extLst>
      <p:ext uri="{BB962C8B-B14F-4D97-AF65-F5344CB8AC3E}">
        <p14:creationId xmlns:p14="http://schemas.microsoft.com/office/powerpoint/2010/main" val="219873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F0B9-F05D-4078-8F00-3359C0C716C7}"/>
              </a:ext>
            </a:extLst>
          </p:cNvPr>
          <p:cNvSpPr>
            <a:spLocks noGrp="1"/>
          </p:cNvSpPr>
          <p:nvPr>
            <p:ph type="title"/>
          </p:nvPr>
        </p:nvSpPr>
        <p:spPr>
          <a:xfrm>
            <a:off x="1640156" y="278878"/>
            <a:ext cx="8911687" cy="1280890"/>
          </a:xfrm>
        </p:spPr>
        <p:txBody>
          <a:bodyPr/>
          <a:lstStyle/>
          <a:p>
            <a:r>
              <a:rPr lang="en-US" dirty="0"/>
              <a:t>Fully automated particle picking</a:t>
            </a:r>
          </a:p>
        </p:txBody>
      </p:sp>
      <p:pic>
        <p:nvPicPr>
          <p:cNvPr id="5" name="Content Placeholder 4">
            <a:extLst>
              <a:ext uri="{FF2B5EF4-FFF2-40B4-BE49-F238E27FC236}">
                <a16:creationId xmlns="" xmlns:a16="http://schemas.microsoft.com/office/drawing/2014/main" id="{EBBFABA7-7C9D-4FE7-B499-9C6D7416CDE7}"/>
              </a:ext>
            </a:extLst>
          </p:cNvPr>
          <p:cNvPicPr>
            <a:picLocks noGrp="1" noChangeAspect="1"/>
          </p:cNvPicPr>
          <p:nvPr>
            <p:ph idx="1"/>
          </p:nvPr>
        </p:nvPicPr>
        <p:blipFill>
          <a:blip r:embed="rId2"/>
          <a:stretch>
            <a:fillRect/>
          </a:stretch>
        </p:blipFill>
        <p:spPr>
          <a:xfrm>
            <a:off x="1750405" y="968818"/>
            <a:ext cx="6743908" cy="5700936"/>
          </a:xfrm>
        </p:spPr>
      </p:pic>
      <p:sp>
        <p:nvSpPr>
          <p:cNvPr id="3" name="TextBox 2">
            <a:extLst>
              <a:ext uri="{FF2B5EF4-FFF2-40B4-BE49-F238E27FC236}">
                <a16:creationId xmlns="" xmlns:a16="http://schemas.microsoft.com/office/drawing/2014/main" id="{7AD9B534-0807-41C0-90DC-6C98E6E69C5F}"/>
              </a:ext>
            </a:extLst>
          </p:cNvPr>
          <p:cNvSpPr txBox="1"/>
          <p:nvPr/>
        </p:nvSpPr>
        <p:spPr>
          <a:xfrm>
            <a:off x="8338294" y="6488668"/>
            <a:ext cx="4206601" cy="369332"/>
          </a:xfrm>
          <a:prstGeom prst="rect">
            <a:avLst/>
          </a:prstGeom>
          <a:noFill/>
        </p:spPr>
        <p:txBody>
          <a:bodyPr wrap="none" rtlCol="0">
            <a:spAutoFit/>
          </a:bodyPr>
          <a:lstStyle/>
          <a:p>
            <a:r>
              <a:rPr lang="en-US" dirty="0"/>
              <a:t>https://arxiv.org/pdf/1605.01838.pdf</a:t>
            </a:r>
          </a:p>
        </p:txBody>
      </p:sp>
    </p:spTree>
    <p:extLst>
      <p:ext uri="{BB962C8B-B14F-4D97-AF65-F5344CB8AC3E}">
        <p14:creationId xmlns:p14="http://schemas.microsoft.com/office/powerpoint/2010/main" val="1949451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5B80CC-6821-4D66-85B5-4691D0542FCB}"/>
              </a:ext>
            </a:extLst>
          </p:cNvPr>
          <p:cNvSpPr>
            <a:spLocks noGrp="1"/>
          </p:cNvSpPr>
          <p:nvPr>
            <p:ph type="title"/>
          </p:nvPr>
        </p:nvSpPr>
        <p:spPr>
          <a:xfrm>
            <a:off x="2181864" y="540220"/>
            <a:ext cx="8911687" cy="1280890"/>
          </a:xfrm>
        </p:spPr>
        <p:txBody>
          <a:bodyPr/>
          <a:lstStyle/>
          <a:p>
            <a:r>
              <a:rPr lang="en-US" dirty="0"/>
              <a:t>Steps:</a:t>
            </a:r>
          </a:p>
        </p:txBody>
      </p:sp>
      <p:sp>
        <p:nvSpPr>
          <p:cNvPr id="3" name="Content Placeholder 2">
            <a:extLst>
              <a:ext uri="{FF2B5EF4-FFF2-40B4-BE49-F238E27FC236}">
                <a16:creationId xmlns="" xmlns:a16="http://schemas.microsoft.com/office/drawing/2014/main" id="{BE99755A-9BBF-4124-8784-B7E4D3E8BDF0}"/>
              </a:ext>
            </a:extLst>
          </p:cNvPr>
          <p:cNvSpPr>
            <a:spLocks noGrp="1"/>
          </p:cNvSpPr>
          <p:nvPr>
            <p:ph idx="1"/>
          </p:nvPr>
        </p:nvSpPr>
        <p:spPr>
          <a:xfrm>
            <a:off x="1987162" y="1709117"/>
            <a:ext cx="8915400" cy="3777622"/>
          </a:xfrm>
        </p:spPr>
        <p:txBody>
          <a:bodyPr>
            <a:noAutofit/>
          </a:bodyPr>
          <a:lstStyle/>
          <a:p>
            <a:r>
              <a:rPr lang="en-US" sz="2000" dirty="0"/>
              <a:t>Scoring: a sliding window scans micrograph as input data. Getting a score map by </a:t>
            </a:r>
            <a:r>
              <a:rPr lang="en-US" sz="2000" dirty="0" err="1"/>
              <a:t>cnn</a:t>
            </a:r>
            <a:r>
              <a:rPr lang="en-US" sz="2000" dirty="0"/>
              <a:t>.</a:t>
            </a:r>
          </a:p>
          <a:p>
            <a:r>
              <a:rPr lang="en-US" sz="2000" dirty="0"/>
              <a:t>Cleaning: Remove the pixel point which neighbors(include itself) are all larger than a  cutoff.</a:t>
            </a:r>
          </a:p>
          <a:p>
            <a:r>
              <a:rPr lang="en-US" sz="2000" dirty="0"/>
              <a:t>Filtering: Refine the current set of particle candidates and also identify the center coordinates of the final remaining particles from the scored map. </a:t>
            </a:r>
          </a:p>
          <a:p>
            <a:r>
              <a:rPr lang="en-US" sz="2000" dirty="0"/>
              <a:t>Sorting: Sort the remaining particle candidates according to their prediction scores.</a:t>
            </a:r>
          </a:p>
          <a:p>
            <a:r>
              <a:rPr lang="en-US" altLang="zh-CN" sz="2000" dirty="0"/>
              <a:t>Iteration</a:t>
            </a:r>
            <a:r>
              <a:rPr lang="zh-CN" altLang="en-US" sz="2000" dirty="0"/>
              <a:t>：</a:t>
            </a:r>
            <a:r>
              <a:rPr lang="en-US" altLang="zh-CN" sz="2000" dirty="0"/>
              <a:t>Using </a:t>
            </a:r>
            <a:r>
              <a:rPr lang="en-US" sz="2000" dirty="0"/>
              <a:t>the particles picked by the previous CNN classifier which was trained over the known particles of other molecules to further refine the CNN model.</a:t>
            </a:r>
          </a:p>
        </p:txBody>
      </p:sp>
    </p:spTree>
    <p:extLst>
      <p:ext uri="{BB962C8B-B14F-4D97-AF65-F5344CB8AC3E}">
        <p14:creationId xmlns:p14="http://schemas.microsoft.com/office/powerpoint/2010/main" val="1429714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658EFD-AE7B-42E9-AB72-C33E329EFF51}"/>
              </a:ext>
            </a:extLst>
          </p:cNvPr>
          <p:cNvSpPr>
            <a:spLocks noGrp="1"/>
          </p:cNvSpPr>
          <p:nvPr>
            <p:ph type="title"/>
          </p:nvPr>
        </p:nvSpPr>
        <p:spPr>
          <a:xfrm>
            <a:off x="1814576" y="509894"/>
            <a:ext cx="8911687" cy="1280890"/>
          </a:xfrm>
        </p:spPr>
        <p:txBody>
          <a:bodyPr/>
          <a:lstStyle/>
          <a:p>
            <a:r>
              <a:rPr lang="en-US" altLang="zh-CN" dirty="0"/>
              <a:t>Evaluate</a:t>
            </a:r>
            <a:endParaRPr lang="en-US" dirty="0"/>
          </a:p>
        </p:txBody>
      </p:sp>
      <p:sp>
        <p:nvSpPr>
          <p:cNvPr id="3" name="Content Placeholder 2">
            <a:extLst>
              <a:ext uri="{FF2B5EF4-FFF2-40B4-BE49-F238E27FC236}">
                <a16:creationId xmlns="" xmlns:a16="http://schemas.microsoft.com/office/drawing/2014/main" id="{EB309B62-C1A2-449C-9A09-07C3A26C6413}"/>
              </a:ext>
            </a:extLst>
          </p:cNvPr>
          <p:cNvSpPr>
            <a:spLocks noGrp="1"/>
          </p:cNvSpPr>
          <p:nvPr>
            <p:ph idx="1"/>
          </p:nvPr>
        </p:nvSpPr>
        <p:spPr>
          <a:xfrm>
            <a:off x="1476692" y="1409700"/>
            <a:ext cx="8915400" cy="3777622"/>
          </a:xfrm>
        </p:spPr>
        <p:txBody>
          <a:bodyPr/>
          <a:lstStyle/>
          <a:p>
            <a:r>
              <a:rPr lang="en-US" dirty="0"/>
              <a:t>Evaluated the performance of our particle picking approach mainly by comparing the automated picking results to the corresponding reference particles picked manually by human experts</a:t>
            </a:r>
          </a:p>
        </p:txBody>
      </p:sp>
      <p:pic>
        <p:nvPicPr>
          <p:cNvPr id="5" name="Picture 4" descr="A screenshot of a cell phone&#10;&#10;Description automatically generated">
            <a:extLst>
              <a:ext uri="{FF2B5EF4-FFF2-40B4-BE49-F238E27FC236}">
                <a16:creationId xmlns="" xmlns:a16="http://schemas.microsoft.com/office/drawing/2014/main" id="{827BAC19-CFE5-460A-BA42-9B88348BB4C1}"/>
              </a:ext>
            </a:extLst>
          </p:cNvPr>
          <p:cNvPicPr>
            <a:picLocks noChangeAspect="1"/>
          </p:cNvPicPr>
          <p:nvPr/>
        </p:nvPicPr>
        <p:blipFill>
          <a:blip r:embed="rId2"/>
          <a:stretch>
            <a:fillRect/>
          </a:stretch>
        </p:blipFill>
        <p:spPr>
          <a:xfrm>
            <a:off x="2226629" y="2354922"/>
            <a:ext cx="6940232" cy="4335438"/>
          </a:xfrm>
          <a:prstGeom prst="rect">
            <a:avLst/>
          </a:prstGeom>
        </p:spPr>
      </p:pic>
    </p:spTree>
    <p:extLst>
      <p:ext uri="{BB962C8B-B14F-4D97-AF65-F5344CB8AC3E}">
        <p14:creationId xmlns:p14="http://schemas.microsoft.com/office/powerpoint/2010/main" val="2030571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533" y="321322"/>
            <a:ext cx="8911687" cy="1280890"/>
          </a:xfrm>
        </p:spPr>
        <p:txBody>
          <a:bodyPr/>
          <a:lstStyle/>
          <a:p>
            <a:r>
              <a:rPr lang="en-US" dirty="0"/>
              <a:t>Outline</a:t>
            </a:r>
          </a:p>
        </p:txBody>
      </p:sp>
      <p:sp>
        <p:nvSpPr>
          <p:cNvPr id="3" name="Content Placeholder 2"/>
          <p:cNvSpPr>
            <a:spLocks noGrp="1"/>
          </p:cNvSpPr>
          <p:nvPr>
            <p:ph idx="1"/>
          </p:nvPr>
        </p:nvSpPr>
        <p:spPr>
          <a:xfrm>
            <a:off x="1733533" y="1437313"/>
            <a:ext cx="9096653" cy="4458920"/>
          </a:xfrm>
        </p:spPr>
        <p:txBody>
          <a:bodyPr>
            <a:noAutofit/>
          </a:bodyPr>
          <a:lstStyle/>
          <a:p>
            <a:r>
              <a:rPr lang="en-US" sz="2400" dirty="0">
                <a:solidFill>
                  <a:schemeClr val="tx1"/>
                </a:solidFill>
              </a:rPr>
              <a:t>Introduction for cryo-</a:t>
            </a:r>
            <a:r>
              <a:rPr lang="en-US" sz="2400" dirty="0" err="1">
                <a:solidFill>
                  <a:schemeClr val="tx1"/>
                </a:solidFill>
              </a:rPr>
              <a:t>em</a:t>
            </a:r>
            <a:endParaRPr lang="en-US" sz="2400" dirty="0">
              <a:solidFill>
                <a:schemeClr val="tx1"/>
              </a:solidFill>
            </a:endParaRPr>
          </a:p>
          <a:p>
            <a:endParaRPr lang="en-US" sz="2400" dirty="0">
              <a:solidFill>
                <a:srgbClr val="FF0000"/>
              </a:solidFill>
            </a:endParaRPr>
          </a:p>
          <a:p>
            <a:endParaRPr lang="en-US" sz="2400" dirty="0">
              <a:solidFill>
                <a:srgbClr val="FF0000"/>
              </a:solidFill>
            </a:endParaRPr>
          </a:p>
          <a:p>
            <a:r>
              <a:rPr lang="en-US" sz="2400" dirty="0">
                <a:solidFill>
                  <a:schemeClr val="tx1"/>
                </a:solidFill>
              </a:rPr>
              <a:t>Particle picking problem</a:t>
            </a:r>
          </a:p>
          <a:p>
            <a:endParaRPr lang="en-US" sz="2400" dirty="0">
              <a:solidFill>
                <a:srgbClr val="FF0000"/>
              </a:solidFill>
            </a:endParaRPr>
          </a:p>
          <a:p>
            <a:endParaRPr lang="en-US" sz="2400" dirty="0"/>
          </a:p>
          <a:p>
            <a:r>
              <a:rPr lang="en-US" sz="2400" dirty="0">
                <a:solidFill>
                  <a:srgbClr val="FF0000"/>
                </a:solidFill>
              </a:rPr>
              <a:t>Denoising problem</a:t>
            </a:r>
          </a:p>
          <a:p>
            <a:endParaRPr lang="en-US" sz="2400" dirty="0"/>
          </a:p>
          <a:p>
            <a:pPr marL="0" indent="0">
              <a:buNone/>
            </a:pPr>
            <a:endParaRPr lang="en-US" sz="2400" dirty="0"/>
          </a:p>
          <a:p>
            <a:r>
              <a:rPr lang="en-US" sz="2400" dirty="0"/>
              <a:t>Clustering problem</a:t>
            </a:r>
          </a:p>
        </p:txBody>
      </p:sp>
    </p:spTree>
    <p:extLst>
      <p:ext uri="{BB962C8B-B14F-4D97-AF65-F5344CB8AC3E}">
        <p14:creationId xmlns:p14="http://schemas.microsoft.com/office/powerpoint/2010/main" val="1607587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Noise in </a:t>
            </a:r>
            <a:r>
              <a:rPr lang="en-US" dirty="0" err="1"/>
              <a:t>cryoEM</a:t>
            </a:r>
            <a:r>
              <a:rPr lang="en-US" dirty="0"/>
              <a:t> images would obscure the structural differences</a:t>
            </a:r>
          </a:p>
        </p:txBody>
      </p:sp>
      <p:sp>
        <p:nvSpPr>
          <p:cNvPr id="3" name="Content Placeholder 2"/>
          <p:cNvSpPr>
            <a:spLocks noGrp="1"/>
          </p:cNvSpPr>
          <p:nvPr>
            <p:ph idx="1"/>
          </p:nvPr>
        </p:nvSpPr>
        <p:spPr/>
        <p:txBody>
          <a:bodyPr/>
          <a:lstStyle/>
          <a:p>
            <a:r>
              <a:rPr lang="en-US" sz="2400" dirty="0"/>
              <a:t>Very large noise and unregular</a:t>
            </a:r>
          </a:p>
          <a:p>
            <a:pPr marL="0" indent="0">
              <a:buNone/>
            </a:pPr>
            <a:r>
              <a:rPr lang="en-US" sz="2400" dirty="0"/>
              <a:t>     noise</a:t>
            </a:r>
          </a:p>
          <a:p>
            <a:endParaRPr lang="en-US" dirty="0"/>
          </a:p>
          <a:p>
            <a:r>
              <a:rPr lang="en-US" sz="2400" dirty="0"/>
              <a:t>When noise level is comparable with differences between conformations, it is hard to discriminate conformations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1934" y="1801681"/>
            <a:ext cx="1357860" cy="1357860"/>
          </a:xfrm>
          <a:prstGeom prst="rect">
            <a:avLst/>
          </a:prstGeom>
        </p:spPr>
      </p:pic>
      <p:sp>
        <p:nvSpPr>
          <p:cNvPr id="5" name="Rectangle 4"/>
          <p:cNvSpPr/>
          <p:nvPr/>
        </p:nvSpPr>
        <p:spPr>
          <a:xfrm>
            <a:off x="7010759" y="3163273"/>
            <a:ext cx="3020518" cy="400110"/>
          </a:xfrm>
          <a:prstGeom prst="rect">
            <a:avLst/>
          </a:prstGeom>
        </p:spPr>
        <p:txBody>
          <a:bodyPr wrap="square">
            <a:spAutoFit/>
          </a:bodyPr>
          <a:lstStyle/>
          <a:p>
            <a:r>
              <a:rPr lang="en-US" sz="2000" dirty="0">
                <a:solidFill>
                  <a:srgbClr val="000000"/>
                </a:solidFill>
                <a:latin typeface="Times New Roman" charset="0"/>
                <a:ea typeface="Times New Roman" charset="0"/>
                <a:cs typeface="Times New Roman" charset="0"/>
              </a:rPr>
              <a:t>Apo ribosome, K2 detector</a:t>
            </a:r>
          </a:p>
        </p:txBody>
      </p:sp>
      <p:pic>
        <p:nvPicPr>
          <p:cNvPr id="11" name="Picture 10"/>
          <p:cNvPicPr>
            <a:picLocks noChangeAspect="1"/>
          </p:cNvPicPr>
          <p:nvPr/>
        </p:nvPicPr>
        <p:blipFill>
          <a:blip r:embed="rId3"/>
          <a:stretch>
            <a:fillRect/>
          </a:stretch>
        </p:blipFill>
        <p:spPr>
          <a:xfrm rot="19310720" flipV="1">
            <a:off x="2041275" y="5095660"/>
            <a:ext cx="570924" cy="391932"/>
          </a:xfrm>
          <a:prstGeom prst="rect">
            <a:avLst/>
          </a:prstGeom>
        </p:spPr>
      </p:pic>
      <p:pic>
        <p:nvPicPr>
          <p:cNvPr id="12" name="Picture 11"/>
          <p:cNvPicPr>
            <a:picLocks noChangeAspect="1"/>
          </p:cNvPicPr>
          <p:nvPr/>
        </p:nvPicPr>
        <p:blipFill>
          <a:blip r:embed="rId4"/>
          <a:stretch>
            <a:fillRect/>
          </a:stretch>
        </p:blipFill>
        <p:spPr>
          <a:xfrm rot="19622676" flipV="1">
            <a:off x="4382161" y="5981634"/>
            <a:ext cx="556170" cy="374946"/>
          </a:xfrm>
          <a:prstGeom prst="rect">
            <a:avLst/>
          </a:prstGeom>
        </p:spPr>
      </p:pic>
      <p:pic>
        <p:nvPicPr>
          <p:cNvPr id="13" name="Picture 12"/>
          <p:cNvPicPr>
            <a:picLocks noChangeAspect="1"/>
          </p:cNvPicPr>
          <p:nvPr/>
        </p:nvPicPr>
        <p:blipFill>
          <a:blip r:embed="rId3"/>
          <a:stretch>
            <a:fillRect/>
          </a:stretch>
        </p:blipFill>
        <p:spPr>
          <a:xfrm rot="19310720" flipV="1">
            <a:off x="4405008" y="5125207"/>
            <a:ext cx="570924" cy="391932"/>
          </a:xfrm>
          <a:prstGeom prst="rect">
            <a:avLst/>
          </a:prstGeom>
        </p:spPr>
      </p:pic>
      <p:sp>
        <p:nvSpPr>
          <p:cNvPr id="14" name="TextBox 13"/>
          <p:cNvSpPr txBox="1"/>
          <p:nvPr/>
        </p:nvSpPr>
        <p:spPr>
          <a:xfrm>
            <a:off x="5169108" y="6564928"/>
            <a:ext cx="5322291" cy="307777"/>
          </a:xfrm>
          <a:prstGeom prst="rect">
            <a:avLst/>
          </a:prstGeom>
          <a:noFill/>
        </p:spPr>
        <p:txBody>
          <a:bodyPr wrap="none" rtlCol="0">
            <a:spAutoFit/>
          </a:bodyPr>
          <a:lstStyle/>
          <a:p>
            <a:r>
              <a:rPr lang="en-US" sz="1400" dirty="0"/>
              <a:t>Simulated images at SNR=0.1, MSE(X1,X2)=11, </a:t>
            </a:r>
            <a:r>
              <a:rPr lang="en-US" sz="1400" dirty="0" err="1"/>
              <a:t>var</a:t>
            </a:r>
            <a:r>
              <a:rPr lang="en-US" sz="1400" dirty="0"/>
              <a:t>(noise)=39</a:t>
            </a:r>
          </a:p>
        </p:txBody>
      </p:sp>
      <p:sp>
        <p:nvSpPr>
          <p:cNvPr id="15" name="TextBox 14"/>
          <p:cNvSpPr txBox="1"/>
          <p:nvPr/>
        </p:nvSpPr>
        <p:spPr>
          <a:xfrm>
            <a:off x="5073535" y="5139594"/>
            <a:ext cx="1483098" cy="400110"/>
          </a:xfrm>
          <a:prstGeom prst="rect">
            <a:avLst/>
          </a:prstGeom>
          <a:noFill/>
        </p:spPr>
        <p:txBody>
          <a:bodyPr wrap="none" rtlCol="0">
            <a:spAutoFit/>
          </a:bodyPr>
          <a:lstStyle/>
          <a:p>
            <a:r>
              <a:rPr lang="en-US" sz="2000" dirty="0"/>
              <a:t>MSE=0.029</a:t>
            </a:r>
          </a:p>
        </p:txBody>
      </p:sp>
      <p:sp>
        <p:nvSpPr>
          <p:cNvPr id="17" name="TextBox 16"/>
          <p:cNvSpPr txBox="1"/>
          <p:nvPr/>
        </p:nvSpPr>
        <p:spPr>
          <a:xfrm>
            <a:off x="5038905" y="6014130"/>
            <a:ext cx="1483098" cy="400110"/>
          </a:xfrm>
          <a:prstGeom prst="rect">
            <a:avLst/>
          </a:prstGeom>
          <a:noFill/>
        </p:spPr>
        <p:txBody>
          <a:bodyPr wrap="none" rtlCol="0">
            <a:spAutoFit/>
          </a:bodyPr>
          <a:lstStyle/>
          <a:p>
            <a:r>
              <a:rPr lang="en-US" sz="2000" dirty="0">
                <a:solidFill>
                  <a:srgbClr val="FF0000"/>
                </a:solidFill>
              </a:rPr>
              <a:t>MSE=0.026</a:t>
            </a: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442" y="4967718"/>
            <a:ext cx="720000" cy="72000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6988" y="4961174"/>
            <a:ext cx="720000" cy="720000"/>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604" y="5914954"/>
            <a:ext cx="720000" cy="7200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6988" y="5888826"/>
            <a:ext cx="720000" cy="720000"/>
          </a:xfrm>
          <a:prstGeom prst="rect">
            <a:avLst/>
          </a:prstGeom>
        </p:spPr>
      </p:pic>
      <p:pic>
        <p:nvPicPr>
          <p:cNvPr id="24" name="Picture 23"/>
          <p:cNvPicPr>
            <a:picLocks noChangeAspect="1"/>
          </p:cNvPicPr>
          <p:nvPr/>
        </p:nvPicPr>
        <p:blipFill>
          <a:blip r:embed="rId3"/>
          <a:stretch>
            <a:fillRect/>
          </a:stretch>
        </p:blipFill>
        <p:spPr>
          <a:xfrm rot="19310720" flipV="1">
            <a:off x="2050699" y="6023312"/>
            <a:ext cx="570924" cy="391932"/>
          </a:xfrm>
          <a:prstGeom prst="rect">
            <a:avLst/>
          </a:prstGeom>
        </p:spPr>
      </p:pic>
      <p:sp>
        <p:nvSpPr>
          <p:cNvPr id="25" name="TextBox 24"/>
          <p:cNvSpPr txBox="1"/>
          <p:nvPr/>
        </p:nvSpPr>
        <p:spPr>
          <a:xfrm>
            <a:off x="6672595" y="5644798"/>
            <a:ext cx="3696846" cy="369332"/>
          </a:xfrm>
          <a:prstGeom prst="rect">
            <a:avLst/>
          </a:prstGeom>
          <a:noFill/>
        </p:spPr>
        <p:txBody>
          <a:bodyPr wrap="none" rtlCol="0">
            <a:spAutoFit/>
          </a:bodyPr>
          <a:lstStyle/>
          <a:p>
            <a:r>
              <a:rPr lang="en-US" dirty="0">
                <a:solidFill>
                  <a:srgbClr val="FF0000"/>
                </a:solidFill>
              </a:rPr>
              <a:t>Inter-class </a:t>
            </a:r>
            <a:r>
              <a:rPr lang="en-US" dirty="0" err="1">
                <a:solidFill>
                  <a:srgbClr val="FF0000"/>
                </a:solidFill>
              </a:rPr>
              <a:t>diffe</a:t>
            </a:r>
            <a:r>
              <a:rPr lang="en-US" dirty="0">
                <a:solidFill>
                  <a:srgbClr val="FF0000"/>
                </a:solidFill>
              </a:rPr>
              <a:t> ~ intra-class diff </a:t>
            </a:r>
          </a:p>
        </p:txBody>
      </p:sp>
    </p:spTree>
    <p:extLst>
      <p:ext uri="{BB962C8B-B14F-4D97-AF65-F5344CB8AC3E}">
        <p14:creationId xmlns:p14="http://schemas.microsoft.com/office/powerpoint/2010/main" val="1502458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t>
            </a:r>
            <a:r>
              <a:rPr lang="en-US" dirty="0" err="1"/>
              <a:t>denoising</a:t>
            </a:r>
            <a:endParaRPr lang="en-US" dirty="0"/>
          </a:p>
        </p:txBody>
      </p:sp>
      <p:sp>
        <p:nvSpPr>
          <p:cNvPr id="3" name="Content Placeholder 2"/>
          <p:cNvSpPr>
            <a:spLocks noGrp="1"/>
          </p:cNvSpPr>
          <p:nvPr>
            <p:ph idx="1"/>
          </p:nvPr>
        </p:nvSpPr>
        <p:spPr>
          <a:xfrm>
            <a:off x="2287209" y="1540189"/>
            <a:ext cx="8915400" cy="3777622"/>
          </a:xfrm>
        </p:spPr>
        <p:txBody>
          <a:bodyPr>
            <a:normAutofit/>
          </a:bodyPr>
          <a:lstStyle/>
          <a:p>
            <a:r>
              <a:rPr lang="en-US" sz="2400" dirty="0" err="1"/>
              <a:t>Denoising</a:t>
            </a:r>
            <a:r>
              <a:rPr lang="en-US" sz="2400" dirty="0"/>
              <a:t> </a:t>
            </a:r>
            <a:r>
              <a:rPr lang="en-US" sz="2400" dirty="0" err="1"/>
              <a:t>cryoEM</a:t>
            </a:r>
            <a:r>
              <a:rPr lang="en-US" sz="2400" dirty="0"/>
              <a:t> images can </a:t>
            </a:r>
          </a:p>
          <a:p>
            <a:pPr lvl="1"/>
            <a:r>
              <a:rPr lang="en-US" sz="2400" dirty="0"/>
              <a:t>Benefit angular classification</a:t>
            </a:r>
          </a:p>
          <a:p>
            <a:pPr lvl="1"/>
            <a:r>
              <a:rPr lang="en-US" sz="2400" dirty="0">
                <a:solidFill>
                  <a:srgbClr val="FF0000"/>
                </a:solidFill>
              </a:rPr>
              <a:t>Better distinguish different conformations</a:t>
            </a:r>
          </a:p>
          <a:p>
            <a:pPr lvl="1"/>
            <a:r>
              <a:rPr lang="en-US" sz="2400" dirty="0"/>
              <a:t>Others: improve the performances of common-line detection, improve resolution of reconstructed 3D maps</a:t>
            </a:r>
          </a:p>
        </p:txBody>
      </p:sp>
      <p:pic>
        <p:nvPicPr>
          <p:cNvPr id="4" name="Picture 3"/>
          <p:cNvPicPr>
            <a:picLocks noChangeAspect="1"/>
          </p:cNvPicPr>
          <p:nvPr/>
        </p:nvPicPr>
        <p:blipFill>
          <a:blip r:embed="rId2"/>
          <a:stretch>
            <a:fillRect/>
          </a:stretch>
        </p:blipFill>
        <p:spPr>
          <a:xfrm>
            <a:off x="4328192" y="4307282"/>
            <a:ext cx="2923083" cy="1819891"/>
          </a:xfrm>
          <a:prstGeom prst="rect">
            <a:avLst/>
          </a:prstGeom>
        </p:spPr>
      </p:pic>
      <p:sp>
        <p:nvSpPr>
          <p:cNvPr id="5" name="Rectangle 4"/>
          <p:cNvSpPr/>
          <p:nvPr/>
        </p:nvSpPr>
        <p:spPr>
          <a:xfrm>
            <a:off x="3480903" y="6379611"/>
            <a:ext cx="5396459" cy="369332"/>
          </a:xfrm>
          <a:prstGeom prst="rect">
            <a:avLst/>
          </a:prstGeom>
        </p:spPr>
        <p:txBody>
          <a:bodyPr wrap="square">
            <a:spAutoFit/>
          </a:bodyPr>
          <a:lstStyle/>
          <a:p>
            <a:r>
              <a:rPr lang="de-DE" dirty="0" err="1">
                <a:solidFill>
                  <a:srgbClr val="000000"/>
                </a:solidFill>
                <a:latin typeface="arial" charset="0"/>
              </a:rPr>
              <a:t>Far</a:t>
            </a:r>
            <a:r>
              <a:rPr lang="de-DE" dirty="0">
                <a:solidFill>
                  <a:srgbClr val="000000"/>
                </a:solidFill>
                <a:latin typeface="arial" charset="0"/>
              </a:rPr>
              <a:t> East J </a:t>
            </a:r>
            <a:r>
              <a:rPr lang="de-DE" dirty="0" err="1">
                <a:solidFill>
                  <a:srgbClr val="000000"/>
                </a:solidFill>
                <a:latin typeface="arial" charset="0"/>
              </a:rPr>
              <a:t>Appl</a:t>
            </a:r>
            <a:r>
              <a:rPr lang="de-DE" dirty="0">
                <a:solidFill>
                  <a:srgbClr val="000000"/>
                </a:solidFill>
                <a:latin typeface="arial" charset="0"/>
              </a:rPr>
              <a:t> Math. 2010 Aug; 45(2): 83–161.</a:t>
            </a:r>
            <a:endParaRPr lang="en-US" dirty="0"/>
          </a:p>
        </p:txBody>
      </p:sp>
    </p:spTree>
    <p:extLst>
      <p:ext uri="{BB962C8B-B14F-4D97-AF65-F5344CB8AC3E}">
        <p14:creationId xmlns:p14="http://schemas.microsoft.com/office/powerpoint/2010/main" val="31357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533" y="321322"/>
            <a:ext cx="8911687" cy="1280890"/>
          </a:xfrm>
        </p:spPr>
        <p:txBody>
          <a:bodyPr/>
          <a:lstStyle/>
          <a:p>
            <a:r>
              <a:rPr lang="en-US" dirty="0"/>
              <a:t>Outline</a:t>
            </a:r>
          </a:p>
        </p:txBody>
      </p:sp>
      <p:sp>
        <p:nvSpPr>
          <p:cNvPr id="3" name="Content Placeholder 2"/>
          <p:cNvSpPr>
            <a:spLocks noGrp="1"/>
          </p:cNvSpPr>
          <p:nvPr>
            <p:ph idx="1"/>
          </p:nvPr>
        </p:nvSpPr>
        <p:spPr>
          <a:xfrm>
            <a:off x="1733533" y="1437313"/>
            <a:ext cx="9096653" cy="4458920"/>
          </a:xfrm>
        </p:spPr>
        <p:txBody>
          <a:bodyPr>
            <a:noAutofit/>
          </a:bodyPr>
          <a:lstStyle/>
          <a:p>
            <a:r>
              <a:rPr lang="en-US" sz="2400" dirty="0">
                <a:solidFill>
                  <a:srgbClr val="FF0000"/>
                </a:solidFill>
              </a:rPr>
              <a:t>Introduction for cryo-</a:t>
            </a:r>
            <a:r>
              <a:rPr lang="en-US" sz="2400" dirty="0" err="1">
                <a:solidFill>
                  <a:srgbClr val="FF0000"/>
                </a:solidFill>
              </a:rPr>
              <a:t>em</a:t>
            </a:r>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r>
              <a:rPr lang="en-US" sz="2400" dirty="0"/>
              <a:t>Particle picking problem</a:t>
            </a:r>
          </a:p>
          <a:p>
            <a:endParaRPr lang="en-US" sz="2400" dirty="0">
              <a:solidFill>
                <a:srgbClr val="FF0000"/>
              </a:solidFill>
            </a:endParaRPr>
          </a:p>
          <a:p>
            <a:endParaRPr lang="en-US" sz="2400" dirty="0"/>
          </a:p>
          <a:p>
            <a:r>
              <a:rPr lang="en-US" sz="2400" dirty="0"/>
              <a:t>Denoising problem</a:t>
            </a:r>
          </a:p>
          <a:p>
            <a:endParaRPr lang="en-US" sz="2400" dirty="0"/>
          </a:p>
          <a:p>
            <a:pPr marL="0" indent="0">
              <a:buNone/>
            </a:pPr>
            <a:endParaRPr lang="en-US" sz="2400" dirty="0"/>
          </a:p>
          <a:p>
            <a:r>
              <a:rPr lang="en-US" sz="2400" dirty="0"/>
              <a:t>Clustering problem</a:t>
            </a:r>
          </a:p>
        </p:txBody>
      </p:sp>
    </p:spTree>
    <p:extLst>
      <p:ext uri="{BB962C8B-B14F-4D97-AF65-F5344CB8AC3E}">
        <p14:creationId xmlns:p14="http://schemas.microsoft.com/office/powerpoint/2010/main" val="130890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Denoising</a:t>
            </a:r>
            <a:r>
              <a:rPr lang="en-US" dirty="0"/>
              <a:t> can benefit discriminating conformations</a:t>
            </a:r>
          </a:p>
        </p:txBody>
      </p:sp>
      <p:pic>
        <p:nvPicPr>
          <p:cNvPr id="7" name="Picture 6"/>
          <p:cNvPicPr>
            <a:picLocks noChangeAspect="1"/>
          </p:cNvPicPr>
          <p:nvPr/>
        </p:nvPicPr>
        <p:blipFill>
          <a:blip r:embed="rId2"/>
          <a:stretch>
            <a:fillRect/>
          </a:stretch>
        </p:blipFill>
        <p:spPr>
          <a:xfrm rot="19310720" flipV="1">
            <a:off x="3083047" y="1895666"/>
            <a:ext cx="570924" cy="391932"/>
          </a:xfrm>
          <a:prstGeom prst="rect">
            <a:avLst/>
          </a:prstGeom>
        </p:spPr>
      </p:pic>
      <p:pic>
        <p:nvPicPr>
          <p:cNvPr id="8" name="Picture 7"/>
          <p:cNvPicPr>
            <a:picLocks noChangeAspect="1"/>
          </p:cNvPicPr>
          <p:nvPr/>
        </p:nvPicPr>
        <p:blipFill>
          <a:blip r:embed="rId3"/>
          <a:stretch>
            <a:fillRect/>
          </a:stretch>
        </p:blipFill>
        <p:spPr>
          <a:xfrm rot="19622676" flipV="1">
            <a:off x="5423933" y="2781640"/>
            <a:ext cx="556170" cy="374946"/>
          </a:xfrm>
          <a:prstGeom prst="rect">
            <a:avLst/>
          </a:prstGeom>
        </p:spPr>
      </p:pic>
      <p:pic>
        <p:nvPicPr>
          <p:cNvPr id="9" name="Picture 8"/>
          <p:cNvPicPr>
            <a:picLocks noChangeAspect="1"/>
          </p:cNvPicPr>
          <p:nvPr/>
        </p:nvPicPr>
        <p:blipFill>
          <a:blip r:embed="rId2"/>
          <a:stretch>
            <a:fillRect/>
          </a:stretch>
        </p:blipFill>
        <p:spPr>
          <a:xfrm rot="19310720" flipV="1">
            <a:off x="5446780" y="1925213"/>
            <a:ext cx="570924" cy="391932"/>
          </a:xfrm>
          <a:prstGeom prst="rect">
            <a:avLst/>
          </a:prstGeom>
        </p:spPr>
      </p:pic>
      <p:sp>
        <p:nvSpPr>
          <p:cNvPr id="10" name="TextBox 9"/>
          <p:cNvSpPr txBox="1"/>
          <p:nvPr/>
        </p:nvSpPr>
        <p:spPr>
          <a:xfrm>
            <a:off x="6115307" y="1939600"/>
            <a:ext cx="1483098" cy="400110"/>
          </a:xfrm>
          <a:prstGeom prst="rect">
            <a:avLst/>
          </a:prstGeom>
          <a:noFill/>
        </p:spPr>
        <p:txBody>
          <a:bodyPr wrap="none" rtlCol="0">
            <a:spAutoFit/>
          </a:bodyPr>
          <a:lstStyle/>
          <a:p>
            <a:r>
              <a:rPr lang="en-US" sz="2000" dirty="0"/>
              <a:t>MSE=0.029</a:t>
            </a:r>
          </a:p>
        </p:txBody>
      </p:sp>
      <p:sp>
        <p:nvSpPr>
          <p:cNvPr id="11" name="TextBox 10"/>
          <p:cNvSpPr txBox="1"/>
          <p:nvPr/>
        </p:nvSpPr>
        <p:spPr>
          <a:xfrm>
            <a:off x="6080677" y="2814136"/>
            <a:ext cx="1483098" cy="400110"/>
          </a:xfrm>
          <a:prstGeom prst="rect">
            <a:avLst/>
          </a:prstGeom>
          <a:noFill/>
        </p:spPr>
        <p:txBody>
          <a:bodyPr wrap="none" rtlCol="0">
            <a:spAutoFit/>
          </a:bodyPr>
          <a:lstStyle/>
          <a:p>
            <a:r>
              <a:rPr lang="en-US" sz="2000" dirty="0">
                <a:solidFill>
                  <a:srgbClr val="FF0000"/>
                </a:solidFill>
              </a:rPr>
              <a:t>MSE=0.026</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214" y="1767724"/>
            <a:ext cx="720000" cy="720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8760" y="1761180"/>
            <a:ext cx="720000" cy="720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1376" y="2714960"/>
            <a:ext cx="720000" cy="720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8760" y="2688832"/>
            <a:ext cx="720000" cy="720000"/>
          </a:xfrm>
          <a:prstGeom prst="rect">
            <a:avLst/>
          </a:prstGeom>
        </p:spPr>
      </p:pic>
      <p:pic>
        <p:nvPicPr>
          <p:cNvPr id="16" name="Picture 15"/>
          <p:cNvPicPr>
            <a:picLocks noChangeAspect="1"/>
          </p:cNvPicPr>
          <p:nvPr/>
        </p:nvPicPr>
        <p:blipFill>
          <a:blip r:embed="rId2"/>
          <a:stretch>
            <a:fillRect/>
          </a:stretch>
        </p:blipFill>
        <p:spPr>
          <a:xfrm rot="19310720" flipV="1">
            <a:off x="3092471" y="2823318"/>
            <a:ext cx="570924" cy="391932"/>
          </a:xfrm>
          <a:prstGeom prst="rect">
            <a:avLst/>
          </a:prstGeom>
        </p:spPr>
      </p:pic>
      <p:pic>
        <p:nvPicPr>
          <p:cNvPr id="17" name="Picture 16"/>
          <p:cNvPicPr>
            <a:picLocks noChangeAspect="1"/>
          </p:cNvPicPr>
          <p:nvPr/>
        </p:nvPicPr>
        <p:blipFill>
          <a:blip r:embed="rId2"/>
          <a:stretch>
            <a:fillRect/>
          </a:stretch>
        </p:blipFill>
        <p:spPr>
          <a:xfrm rot="19310720" flipV="1">
            <a:off x="3083048" y="4646684"/>
            <a:ext cx="570924" cy="391932"/>
          </a:xfrm>
          <a:prstGeom prst="rect">
            <a:avLst/>
          </a:prstGeom>
        </p:spPr>
      </p:pic>
      <p:pic>
        <p:nvPicPr>
          <p:cNvPr id="18" name="Picture 17"/>
          <p:cNvPicPr>
            <a:picLocks noChangeAspect="1"/>
          </p:cNvPicPr>
          <p:nvPr/>
        </p:nvPicPr>
        <p:blipFill>
          <a:blip r:embed="rId3"/>
          <a:stretch>
            <a:fillRect/>
          </a:stretch>
        </p:blipFill>
        <p:spPr>
          <a:xfrm rot="19622676" flipV="1">
            <a:off x="5423934" y="5532658"/>
            <a:ext cx="556170" cy="374946"/>
          </a:xfrm>
          <a:prstGeom prst="rect">
            <a:avLst/>
          </a:prstGeom>
        </p:spPr>
      </p:pic>
      <p:pic>
        <p:nvPicPr>
          <p:cNvPr id="19" name="Picture 18"/>
          <p:cNvPicPr>
            <a:picLocks noChangeAspect="1"/>
          </p:cNvPicPr>
          <p:nvPr/>
        </p:nvPicPr>
        <p:blipFill>
          <a:blip r:embed="rId2"/>
          <a:stretch>
            <a:fillRect/>
          </a:stretch>
        </p:blipFill>
        <p:spPr>
          <a:xfrm rot="19310720" flipV="1">
            <a:off x="5446781" y="4676231"/>
            <a:ext cx="570924" cy="391932"/>
          </a:xfrm>
          <a:prstGeom prst="rect">
            <a:avLst/>
          </a:prstGeom>
        </p:spPr>
      </p:pic>
      <p:sp>
        <p:nvSpPr>
          <p:cNvPr id="20" name="TextBox 19"/>
          <p:cNvSpPr txBox="1"/>
          <p:nvPr/>
        </p:nvSpPr>
        <p:spPr>
          <a:xfrm>
            <a:off x="6115308" y="4690618"/>
            <a:ext cx="1625766" cy="400110"/>
          </a:xfrm>
          <a:prstGeom prst="rect">
            <a:avLst/>
          </a:prstGeom>
          <a:noFill/>
        </p:spPr>
        <p:txBody>
          <a:bodyPr wrap="none" rtlCol="0">
            <a:spAutoFit/>
          </a:bodyPr>
          <a:lstStyle/>
          <a:p>
            <a:r>
              <a:rPr lang="en-US" sz="2000" dirty="0"/>
              <a:t>MSE=0.0046</a:t>
            </a:r>
          </a:p>
        </p:txBody>
      </p:sp>
      <p:sp>
        <p:nvSpPr>
          <p:cNvPr id="21" name="TextBox 20"/>
          <p:cNvSpPr txBox="1"/>
          <p:nvPr/>
        </p:nvSpPr>
        <p:spPr>
          <a:xfrm>
            <a:off x="6080678" y="5565154"/>
            <a:ext cx="1483098" cy="400110"/>
          </a:xfrm>
          <a:prstGeom prst="rect">
            <a:avLst/>
          </a:prstGeom>
          <a:noFill/>
        </p:spPr>
        <p:txBody>
          <a:bodyPr wrap="none" rtlCol="0">
            <a:spAutoFit/>
          </a:bodyPr>
          <a:lstStyle/>
          <a:p>
            <a:r>
              <a:rPr lang="en-US" sz="2000" dirty="0">
                <a:solidFill>
                  <a:srgbClr val="FF0000"/>
                </a:solidFill>
              </a:rPr>
              <a:t>MSE=0.005</a:t>
            </a:r>
          </a:p>
        </p:txBody>
      </p:sp>
      <p:pic>
        <p:nvPicPr>
          <p:cNvPr id="26" name="Picture 25"/>
          <p:cNvPicPr>
            <a:picLocks noChangeAspect="1"/>
          </p:cNvPicPr>
          <p:nvPr/>
        </p:nvPicPr>
        <p:blipFill>
          <a:blip r:embed="rId2"/>
          <a:stretch>
            <a:fillRect/>
          </a:stretch>
        </p:blipFill>
        <p:spPr>
          <a:xfrm rot="19310720" flipV="1">
            <a:off x="3092472" y="5574336"/>
            <a:ext cx="570924" cy="391932"/>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6007" y="4453102"/>
            <a:ext cx="720000" cy="720000"/>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3391" y="5472354"/>
            <a:ext cx="720000" cy="720000"/>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6808" y="5472354"/>
            <a:ext cx="720000" cy="720000"/>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1456" y="4453102"/>
            <a:ext cx="720000" cy="720000"/>
          </a:xfrm>
          <a:prstGeom prst="rect">
            <a:avLst/>
          </a:prstGeom>
        </p:spPr>
      </p:pic>
      <p:sp>
        <p:nvSpPr>
          <p:cNvPr id="35" name="TextBox 34"/>
          <p:cNvSpPr txBox="1"/>
          <p:nvPr/>
        </p:nvSpPr>
        <p:spPr>
          <a:xfrm>
            <a:off x="8083827" y="2367227"/>
            <a:ext cx="2055371" cy="369332"/>
          </a:xfrm>
          <a:prstGeom prst="rect">
            <a:avLst/>
          </a:prstGeom>
          <a:noFill/>
        </p:spPr>
        <p:txBody>
          <a:bodyPr wrap="none" rtlCol="0">
            <a:spAutoFit/>
          </a:bodyPr>
          <a:lstStyle/>
          <a:p>
            <a:r>
              <a:rPr lang="en-US" dirty="0"/>
              <a:t>Before </a:t>
            </a:r>
            <a:r>
              <a:rPr lang="en-US" dirty="0" err="1"/>
              <a:t>denoising</a:t>
            </a:r>
            <a:endParaRPr lang="en-US" dirty="0"/>
          </a:p>
        </p:txBody>
      </p:sp>
      <p:sp>
        <p:nvSpPr>
          <p:cNvPr id="36" name="TextBox 35"/>
          <p:cNvSpPr txBox="1"/>
          <p:nvPr/>
        </p:nvSpPr>
        <p:spPr>
          <a:xfrm>
            <a:off x="8083827" y="5057964"/>
            <a:ext cx="1871025" cy="369332"/>
          </a:xfrm>
          <a:prstGeom prst="rect">
            <a:avLst/>
          </a:prstGeom>
          <a:noFill/>
        </p:spPr>
        <p:txBody>
          <a:bodyPr wrap="none" rtlCol="0">
            <a:spAutoFit/>
          </a:bodyPr>
          <a:lstStyle/>
          <a:p>
            <a:r>
              <a:rPr lang="en-US" dirty="0"/>
              <a:t>After </a:t>
            </a:r>
            <a:r>
              <a:rPr lang="en-US" dirty="0" err="1"/>
              <a:t>denoising</a:t>
            </a:r>
            <a:endParaRPr lang="en-US" dirty="0"/>
          </a:p>
        </p:txBody>
      </p:sp>
      <p:sp>
        <p:nvSpPr>
          <p:cNvPr id="37" name="TextBox 36"/>
          <p:cNvSpPr txBox="1"/>
          <p:nvPr/>
        </p:nvSpPr>
        <p:spPr>
          <a:xfrm>
            <a:off x="7029564" y="6435714"/>
            <a:ext cx="3095719" cy="369332"/>
          </a:xfrm>
          <a:prstGeom prst="rect">
            <a:avLst/>
          </a:prstGeom>
          <a:noFill/>
        </p:spPr>
        <p:txBody>
          <a:bodyPr wrap="none" rtlCol="0">
            <a:spAutoFit/>
          </a:bodyPr>
          <a:lstStyle/>
          <a:p>
            <a:r>
              <a:rPr lang="en-US" dirty="0" err="1"/>
              <a:t>Denoising</a:t>
            </a:r>
            <a:r>
              <a:rPr lang="en-US" dirty="0"/>
              <a:t> algorithm: </a:t>
            </a:r>
            <a:r>
              <a:rPr lang="en-US" dirty="0" err="1"/>
              <a:t>kSVD</a:t>
            </a:r>
            <a:endParaRPr lang="en-US" dirty="0"/>
          </a:p>
        </p:txBody>
      </p:sp>
    </p:spTree>
    <p:extLst>
      <p:ext uri="{BB962C8B-B14F-4D97-AF65-F5344CB8AC3E}">
        <p14:creationId xmlns:p14="http://schemas.microsoft.com/office/powerpoint/2010/main" val="330080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Existing methods in </a:t>
            </a:r>
            <a:r>
              <a:rPr lang="en-US" sz="3200" dirty="0" err="1"/>
              <a:t>softwares</a:t>
            </a:r>
            <a:endParaRPr lang="en-US" sz="3200" dirty="0"/>
          </a:p>
        </p:txBody>
      </p:sp>
      <p:sp>
        <p:nvSpPr>
          <p:cNvPr id="3" name="Content Placeholder 2"/>
          <p:cNvSpPr>
            <a:spLocks noGrp="1"/>
          </p:cNvSpPr>
          <p:nvPr>
            <p:ph idx="1"/>
          </p:nvPr>
        </p:nvSpPr>
        <p:spPr/>
        <p:txBody>
          <a:bodyPr>
            <a:normAutofit fontScale="92500" lnSpcReduction="20000"/>
          </a:bodyPr>
          <a:lstStyle/>
          <a:p>
            <a:r>
              <a:rPr lang="en-US" altLang="zh-CN" sz="2800" dirty="0"/>
              <a:t>Existing methods in </a:t>
            </a:r>
            <a:r>
              <a:rPr lang="en-US" altLang="zh-CN" sz="2800" dirty="0" err="1"/>
              <a:t>softwares</a:t>
            </a:r>
            <a:r>
              <a:rPr lang="en-US" altLang="zh-CN" sz="2800" dirty="0"/>
              <a:t> and challenges</a:t>
            </a:r>
          </a:p>
          <a:p>
            <a:pPr lvl="1"/>
            <a:r>
              <a:rPr lang="en-US" altLang="zh-CN" sz="2400" dirty="0" err="1"/>
              <a:t>Relion</a:t>
            </a:r>
            <a:r>
              <a:rPr lang="en-US" altLang="zh-CN" sz="2400" dirty="0"/>
              <a:t>, </a:t>
            </a:r>
            <a:r>
              <a:rPr lang="en-US" altLang="zh-CN" sz="2400" dirty="0" err="1"/>
              <a:t>CryoSPARC</a:t>
            </a:r>
            <a:r>
              <a:rPr lang="en-US" altLang="zh-CN" sz="2400" dirty="0"/>
              <a:t>: Gaussian noise model, </a:t>
            </a:r>
            <a:r>
              <a:rPr lang="en-US" altLang="zh-CN" sz="2400" dirty="0">
                <a:solidFill>
                  <a:srgbClr val="FF0000"/>
                </a:solidFill>
              </a:rPr>
              <a:t>denoising is coupled with the classification process:</a:t>
            </a:r>
          </a:p>
          <a:p>
            <a:pPr lvl="2"/>
            <a:endParaRPr lang="en-US" altLang="zh-CN" sz="2000" dirty="0">
              <a:solidFill>
                <a:srgbClr val="FF0000"/>
              </a:solidFill>
            </a:endParaRPr>
          </a:p>
          <a:p>
            <a:pPr lvl="2"/>
            <a:r>
              <a:rPr lang="en-US" altLang="zh-CN" sz="2000" dirty="0">
                <a:solidFill>
                  <a:srgbClr val="FF0000"/>
                </a:solidFill>
              </a:rPr>
              <a:t>Very time consuming and cost a lot of memory</a:t>
            </a:r>
          </a:p>
          <a:p>
            <a:pPr lvl="1"/>
            <a:r>
              <a:rPr lang="en-US" sz="2400" dirty="0"/>
              <a:t>Aspire: Covariance Wiener Filtering (CWF) (Singer, et al.)</a:t>
            </a:r>
            <a:r>
              <a:rPr lang="zh-CN" altLang="zh-CN" sz="2400" dirty="0"/>
              <a:t> </a:t>
            </a:r>
            <a:r>
              <a:rPr lang="en-US" altLang="zh-CN" sz="2400" dirty="0"/>
              <a:t>needs large number of samples in order to have a good </a:t>
            </a:r>
            <a:r>
              <a:rPr lang="en-US" altLang="zh-CN" sz="2400" dirty="0" err="1"/>
              <a:t>denoising</a:t>
            </a:r>
            <a:r>
              <a:rPr lang="en-US" altLang="zh-CN" sz="2400" dirty="0"/>
              <a:t> performance.</a:t>
            </a:r>
            <a:endParaRPr lang="en-US" altLang="zh-CN" sz="2800" dirty="0"/>
          </a:p>
          <a:p>
            <a:pPr lvl="2"/>
            <a:r>
              <a:rPr lang="en-US" altLang="zh-CN" sz="2000" dirty="0"/>
              <a:t>CWF is computational intensive,</a:t>
            </a:r>
            <a:r>
              <a:rPr lang="zh-CN" altLang="en-US" sz="2000" dirty="0"/>
              <a:t> </a:t>
            </a:r>
            <a:r>
              <a:rPr lang="en-US" altLang="zh-CN" sz="2000" dirty="0"/>
              <a:t>and</a:t>
            </a:r>
            <a:r>
              <a:rPr lang="zh-CN" altLang="en-US" sz="2000" dirty="0"/>
              <a:t> </a:t>
            </a:r>
            <a:r>
              <a:rPr lang="en-US" altLang="zh-CN" sz="2000" dirty="0"/>
              <a:t>not</a:t>
            </a:r>
            <a:r>
              <a:rPr lang="zh-CN" altLang="en-US" sz="2000" dirty="0"/>
              <a:t> </a:t>
            </a:r>
            <a:r>
              <a:rPr lang="en-US" altLang="zh-CN" sz="2000" dirty="0"/>
              <a:t>work</a:t>
            </a:r>
            <a:r>
              <a:rPr lang="zh-CN" altLang="en-US" sz="2000" dirty="0"/>
              <a:t> </a:t>
            </a:r>
            <a:r>
              <a:rPr lang="en-US" altLang="zh-CN" sz="2000" dirty="0"/>
              <a:t>well</a:t>
            </a:r>
            <a:r>
              <a:rPr lang="zh-CN" altLang="en-US" sz="2000" dirty="0"/>
              <a:t> </a:t>
            </a:r>
            <a:r>
              <a:rPr lang="en-US" altLang="zh-CN" sz="2000" dirty="0"/>
              <a:t>with</a:t>
            </a:r>
            <a:r>
              <a:rPr lang="zh-CN" altLang="en-US" sz="2000" dirty="0"/>
              <a:t> </a:t>
            </a:r>
            <a:r>
              <a:rPr lang="en-US" altLang="zh-CN" sz="2000" dirty="0"/>
              <a:t>small</a:t>
            </a:r>
            <a:r>
              <a:rPr lang="zh-CN" altLang="en-US" sz="2000" dirty="0"/>
              <a:t> </a:t>
            </a:r>
            <a:r>
              <a:rPr lang="en-US" altLang="zh-CN" sz="2000" dirty="0"/>
              <a:t>data</a:t>
            </a:r>
            <a:r>
              <a:rPr lang="zh-CN" altLang="en-US" sz="2000" dirty="0"/>
              <a:t> </a:t>
            </a:r>
            <a:r>
              <a:rPr lang="en-US" altLang="zh-CN" sz="2000" dirty="0"/>
              <a:t>samples.</a:t>
            </a:r>
          </a:p>
          <a:p>
            <a:pPr lvl="2"/>
            <a:r>
              <a:rPr lang="en-US" altLang="zh-CN" sz="2000" dirty="0"/>
              <a:t>Ensemble method, memory cost is very high</a:t>
            </a:r>
          </a:p>
          <a:p>
            <a:endParaRPr lang="en-US" sz="2800" dirty="0"/>
          </a:p>
        </p:txBody>
      </p:sp>
      <p:pic>
        <p:nvPicPr>
          <p:cNvPr id="7" name="Picture 6"/>
          <p:cNvPicPr>
            <a:picLocks noChangeAspect="1"/>
          </p:cNvPicPr>
          <p:nvPr/>
        </p:nvPicPr>
        <p:blipFill>
          <a:blip r:embed="rId3"/>
          <a:stretch>
            <a:fillRect/>
          </a:stretch>
        </p:blipFill>
        <p:spPr>
          <a:xfrm>
            <a:off x="9204574" y="739115"/>
            <a:ext cx="1440567" cy="1050879"/>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026107" y="3088009"/>
                <a:ext cx="6041610" cy="681982"/>
              </a:xfrm>
              <a:prstGeom prst="rect">
                <a:avLst/>
              </a:prstGeom>
              <a:noFill/>
            </p:spPr>
            <p:txBody>
              <a:bodyPr wrap="square" rtlCol="0">
                <a:spAutoFit/>
              </a:bodyPr>
              <a:lstStyle/>
              <a:p>
                <a14:m>
                  <m:oMath xmlns:m="http://schemas.openxmlformats.org/officeDocument/2006/math">
                    <m:r>
                      <a:rPr lang="en-US" i="1">
                        <a:latin typeface="Cambria Math" charset="0"/>
                      </a:rPr>
                      <m:t>𝑋</m:t>
                    </m:r>
                    <m:r>
                      <a:rPr lang="en-US" i="1">
                        <a:latin typeface="Cambria Math" charset="0"/>
                      </a:rPr>
                      <m:t>−</m:t>
                    </m:r>
                    <m:r>
                      <a:rPr lang="en-US" i="1">
                        <a:latin typeface="Cambria Math" charset="0"/>
                      </a:rPr>
                      <m:t>𝐶𝑇𝐹</m:t>
                    </m:r>
                    <m:r>
                      <a:rPr lang="en-US" i="1">
                        <a:latin typeface="Cambria Math" charset="0"/>
                        <a:ea typeface="Cambria Math" charset="0"/>
                        <a:cs typeface="Cambria Math" charset="0"/>
                      </a:rPr>
                      <m:t>⨂</m:t>
                    </m:r>
                    <m:d>
                      <m:dPr>
                        <m:ctrlPr>
                          <a:rPr lang="en-US" i="1">
                            <a:latin typeface="Cambria Math" charset="0"/>
                            <a:ea typeface="Cambria Math" charset="0"/>
                            <a:cs typeface="Cambria Math" charset="0"/>
                          </a:rPr>
                        </m:ctrlPr>
                      </m:dPr>
                      <m:e>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𝑃</m:t>
                            </m:r>
                          </m:e>
                          <m:sup>
                            <m:r>
                              <a:rPr lang="en-US" i="1">
                                <a:latin typeface="Cambria Math" charset="0"/>
                                <a:ea typeface="Cambria Math" charset="0"/>
                                <a:cs typeface="Cambria Math" charset="0"/>
                              </a:rPr>
                              <m:t>𝜙</m:t>
                            </m:r>
                          </m:sup>
                        </m:sSup>
                        <m:r>
                          <a:rPr lang="en-US" i="1">
                            <a:latin typeface="Cambria Math" charset="0"/>
                            <a:ea typeface="Cambria Math" charset="0"/>
                            <a:cs typeface="Cambria Math" charset="0"/>
                          </a:rPr>
                          <m:t>𝑉</m:t>
                        </m:r>
                      </m:e>
                    </m:d>
                    <m:r>
                      <a:rPr lang="en-US">
                        <a:latin typeface="Cambria Math" charset="0"/>
                        <a:ea typeface="Cambria Math" charset="0"/>
                        <a:cs typeface="Cambria Math" charset="0"/>
                      </a:rPr>
                      <m:t>~</m:t>
                    </m:r>
                    <m:r>
                      <m:rPr>
                        <m:sty m:val="p"/>
                      </m:rPr>
                      <a:rPr lang="en-US">
                        <a:latin typeface="Cambria Math" charset="0"/>
                        <a:ea typeface="Cambria Math" charset="0"/>
                        <a:cs typeface="Cambria Math" charset="0"/>
                      </a:rPr>
                      <m:t>N</m:t>
                    </m:r>
                    <m:d>
                      <m:dPr>
                        <m:ctrlPr>
                          <a:rPr lang="en-US" i="1">
                            <a:latin typeface="Cambria Math" charset="0"/>
                            <a:ea typeface="Cambria Math" charset="0"/>
                            <a:cs typeface="Cambria Math" charset="0"/>
                          </a:rPr>
                        </m:ctrlPr>
                      </m:dPr>
                      <m:e>
                        <m:r>
                          <a:rPr lang="en-US">
                            <a:latin typeface="Cambria Math" charset="0"/>
                            <a:ea typeface="Cambria Math" charset="0"/>
                            <a:cs typeface="Cambria Math" charset="0"/>
                          </a:rPr>
                          <m:t>0,</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𝜎</m:t>
                            </m:r>
                          </m:e>
                          <m:sup>
                            <m:r>
                              <a:rPr lang="en-US" i="1">
                                <a:latin typeface="Cambria Math" charset="0"/>
                                <a:ea typeface="Cambria Math" charset="0"/>
                                <a:cs typeface="Cambria Math" charset="0"/>
                              </a:rPr>
                              <m:t>2</m:t>
                            </m:r>
                          </m:sup>
                        </m:sSup>
                      </m:e>
                    </m:d>
                  </m:oMath>
                </a14:m>
                <a:r>
                  <a:rPr lang="en-US" dirty="0">
                    <a:ea typeface="Cambria Math" charset="0"/>
                    <a:cs typeface="Cambria Math" charset="0"/>
                  </a:rPr>
                  <a:t>,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𝑉</m:t>
                        </m:r>
                      </m:e>
                      <m:e>
                        <m:r>
                          <a:rPr lang="en-US" i="1">
                            <a:latin typeface="Cambria Math" charset="0"/>
                          </a:rPr>
                          <m:t>𝑋</m:t>
                        </m:r>
                      </m:e>
                    </m:d>
                    <m:r>
                      <a:rPr lang="en-US" i="1">
                        <a:latin typeface="Cambria Math" charset="0"/>
                      </a:rPr>
                      <m:t>∝∫</m:t>
                    </m:r>
                    <m:r>
                      <a:rPr lang="en-US" i="1">
                        <a:latin typeface="Cambria Math" charset="0"/>
                      </a:rPr>
                      <m:t>𝑙𝑖𝑘𝑒𝑙𝑖h𝑜𝑜𝑑</m:t>
                    </m:r>
                    <m:r>
                      <a:rPr lang="en-US" i="1">
                        <a:latin typeface="Cambria Math" charset="0"/>
                      </a:rPr>
                      <m:t>∗</m:t>
                    </m:r>
                    <m:r>
                      <a:rPr lang="en-US" i="1">
                        <a:latin typeface="Cambria Math" charset="0"/>
                      </a:rPr>
                      <m:t>𝑝𝑟𝑖𝑜𝑟𝑠</m:t>
                    </m:r>
                  </m:oMath>
                </a14:m>
                <a:endParaRPr lang="en-US" dirty="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026107" y="3088009"/>
                <a:ext cx="6041610" cy="681982"/>
              </a:xfrm>
              <a:prstGeom prst="rect">
                <a:avLst/>
              </a:prstGeom>
              <a:blipFill>
                <a:blip r:embed="rId4"/>
                <a:stretch>
                  <a:fillRect l="-302" t="-3604" b="-8108"/>
                </a:stretch>
              </a:blipFill>
            </p:spPr>
            <p:txBody>
              <a:bodyPr/>
              <a:lstStyle/>
              <a:p>
                <a:r>
                  <a:rPr lang="en-US">
                    <a:noFill/>
                  </a:rPr>
                  <a:t> </a:t>
                </a:r>
              </a:p>
            </p:txBody>
          </p:sp>
        </mc:Fallback>
      </mc:AlternateContent>
    </p:spTree>
    <p:extLst>
      <p:ext uri="{BB962C8B-B14F-4D97-AF65-F5344CB8AC3E}">
        <p14:creationId xmlns:p14="http://schemas.microsoft.com/office/powerpoint/2010/main" val="1761801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Some other traditional methods</a:t>
            </a:r>
          </a:p>
        </p:txBody>
      </p:sp>
      <p:sp>
        <p:nvSpPr>
          <p:cNvPr id="3" name="Content Placeholder 2"/>
          <p:cNvSpPr>
            <a:spLocks noGrp="1"/>
          </p:cNvSpPr>
          <p:nvPr>
            <p:ph idx="1"/>
          </p:nvPr>
        </p:nvSpPr>
        <p:spPr/>
        <p:txBody>
          <a:bodyPr>
            <a:normAutofit/>
          </a:bodyPr>
          <a:lstStyle/>
          <a:p>
            <a:r>
              <a:rPr lang="en-US" sz="2800" dirty="0"/>
              <a:t>Traditional Wiener Filter</a:t>
            </a:r>
          </a:p>
          <a:p>
            <a:r>
              <a:rPr lang="en-US" sz="2800" dirty="0"/>
              <a:t>Total variation method: </a:t>
            </a:r>
            <a:r>
              <a:rPr lang="en-US" sz="2800" dirty="0" err="1"/>
              <a:t>chambolle</a:t>
            </a:r>
            <a:endParaRPr lang="en-US" sz="2800" dirty="0"/>
          </a:p>
          <a:p>
            <a:r>
              <a:rPr lang="en-US" sz="2800" dirty="0"/>
              <a:t>Nonlinear local</a:t>
            </a:r>
          </a:p>
          <a:p>
            <a:r>
              <a:rPr lang="en-US" sz="2800" dirty="0"/>
              <a:t>Mean, median..</a:t>
            </a:r>
          </a:p>
        </p:txBody>
      </p:sp>
      <p:pic>
        <p:nvPicPr>
          <p:cNvPr id="7" name="Picture 6"/>
          <p:cNvPicPr>
            <a:picLocks noChangeAspect="1"/>
          </p:cNvPicPr>
          <p:nvPr/>
        </p:nvPicPr>
        <p:blipFill>
          <a:blip r:embed="rId3"/>
          <a:stretch>
            <a:fillRect/>
          </a:stretch>
        </p:blipFill>
        <p:spPr>
          <a:xfrm>
            <a:off x="9227434" y="189261"/>
            <a:ext cx="1440567" cy="1050879"/>
          </a:xfrm>
          <a:prstGeom prst="rect">
            <a:avLst/>
          </a:prstGeom>
        </p:spPr>
      </p:pic>
      <p:pic>
        <p:nvPicPr>
          <p:cNvPr id="4" name="Picture 3"/>
          <p:cNvPicPr>
            <a:picLocks noChangeAspect="1"/>
          </p:cNvPicPr>
          <p:nvPr/>
        </p:nvPicPr>
        <p:blipFill>
          <a:blip r:embed="rId4"/>
          <a:stretch>
            <a:fillRect/>
          </a:stretch>
        </p:blipFill>
        <p:spPr>
          <a:xfrm>
            <a:off x="5762046" y="3255531"/>
            <a:ext cx="3845105" cy="2870633"/>
          </a:xfrm>
          <a:prstGeom prst="rect">
            <a:avLst/>
          </a:prstGeom>
        </p:spPr>
      </p:pic>
      <p:sp>
        <p:nvSpPr>
          <p:cNvPr id="5" name="Rectangle 4"/>
          <p:cNvSpPr/>
          <p:nvPr/>
        </p:nvSpPr>
        <p:spPr>
          <a:xfrm>
            <a:off x="4267201" y="6233890"/>
            <a:ext cx="6400800" cy="646331"/>
          </a:xfrm>
          <a:prstGeom prst="rect">
            <a:avLst/>
          </a:prstGeom>
        </p:spPr>
        <p:txBody>
          <a:bodyPr wrap="square">
            <a:spAutoFit/>
          </a:bodyPr>
          <a:lstStyle/>
          <a:p>
            <a:r>
              <a:rPr lang="en-US" dirty="0"/>
              <a:t>http://</a:t>
            </a:r>
            <a:r>
              <a:rPr lang="en-US" dirty="0" err="1"/>
              <a:t>scikit-image.org</a:t>
            </a:r>
            <a:r>
              <a:rPr lang="en-US" dirty="0"/>
              <a:t>/docs/dev/</a:t>
            </a:r>
            <a:r>
              <a:rPr lang="en-US" dirty="0" err="1"/>
              <a:t>api</a:t>
            </a:r>
            <a:r>
              <a:rPr lang="en-US" dirty="0"/>
              <a:t>/</a:t>
            </a:r>
            <a:r>
              <a:rPr lang="en-US" dirty="0" err="1"/>
              <a:t>skimage.restoration.html</a:t>
            </a:r>
            <a:endParaRPr lang="en-US" dirty="0"/>
          </a:p>
        </p:txBody>
      </p:sp>
    </p:spTree>
    <p:extLst>
      <p:ext uri="{BB962C8B-B14F-4D97-AF65-F5344CB8AC3E}">
        <p14:creationId xmlns:p14="http://schemas.microsoft.com/office/powerpoint/2010/main" val="3667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Some cutting edge methods in applied mathematics</a:t>
            </a:r>
          </a:p>
        </p:txBody>
      </p:sp>
      <p:sp>
        <p:nvSpPr>
          <p:cNvPr id="3" name="Content Placeholder 2"/>
          <p:cNvSpPr>
            <a:spLocks noGrp="1"/>
          </p:cNvSpPr>
          <p:nvPr>
            <p:ph idx="1"/>
          </p:nvPr>
        </p:nvSpPr>
        <p:spPr/>
        <p:txBody>
          <a:bodyPr>
            <a:normAutofit/>
          </a:bodyPr>
          <a:lstStyle/>
          <a:p>
            <a:r>
              <a:rPr lang="en-US" sz="2800" dirty="0"/>
              <a:t>K-SVD</a:t>
            </a:r>
          </a:p>
          <a:p>
            <a:r>
              <a:rPr lang="en-US" sz="2800" dirty="0"/>
              <a:t>Data-Driven Tight Frame for Multi-Channel Images: DDTF</a:t>
            </a:r>
          </a:p>
          <a:p>
            <a:r>
              <a:rPr lang="en-US" sz="2800" dirty="0"/>
              <a:t>Block-matching and 3D filtering: BM3D</a:t>
            </a:r>
          </a:p>
        </p:txBody>
      </p:sp>
      <p:pic>
        <p:nvPicPr>
          <p:cNvPr id="7" name="Picture 6"/>
          <p:cNvPicPr>
            <a:picLocks noChangeAspect="1"/>
          </p:cNvPicPr>
          <p:nvPr/>
        </p:nvPicPr>
        <p:blipFill>
          <a:blip r:embed="rId3"/>
          <a:stretch>
            <a:fillRect/>
          </a:stretch>
        </p:blipFill>
        <p:spPr>
          <a:xfrm>
            <a:off x="9128006" y="1264555"/>
            <a:ext cx="1440567" cy="1050879"/>
          </a:xfrm>
          <a:prstGeom prst="rect">
            <a:avLst/>
          </a:prstGeom>
        </p:spPr>
      </p:pic>
    </p:spTree>
    <p:extLst>
      <p:ext uri="{BB962C8B-B14F-4D97-AF65-F5344CB8AC3E}">
        <p14:creationId xmlns:p14="http://schemas.microsoft.com/office/powerpoint/2010/main" val="17667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592689-55A9-4E8B-A8E9-C3364F21B5E9}"/>
              </a:ext>
            </a:extLst>
          </p:cNvPr>
          <p:cNvSpPr>
            <a:spLocks noGrp="1"/>
          </p:cNvSpPr>
          <p:nvPr>
            <p:ph type="title"/>
          </p:nvPr>
        </p:nvSpPr>
        <p:spPr/>
        <p:txBody>
          <a:bodyPr/>
          <a:lstStyle/>
          <a:p>
            <a:r>
              <a:rPr lang="en-US" dirty="0"/>
              <a:t>Block-matching and 3D filtering</a:t>
            </a:r>
          </a:p>
        </p:txBody>
      </p:sp>
      <p:sp>
        <p:nvSpPr>
          <p:cNvPr id="3" name="Content Placeholder 2">
            <a:extLst>
              <a:ext uri="{FF2B5EF4-FFF2-40B4-BE49-F238E27FC236}">
                <a16:creationId xmlns="" xmlns:a16="http://schemas.microsoft.com/office/drawing/2014/main" id="{C4B142CC-94F0-4E0A-8C6A-3655F67AB459}"/>
              </a:ext>
            </a:extLst>
          </p:cNvPr>
          <p:cNvSpPr>
            <a:spLocks noGrp="1"/>
          </p:cNvSpPr>
          <p:nvPr>
            <p:ph idx="1"/>
          </p:nvPr>
        </p:nvSpPr>
        <p:spPr>
          <a:xfrm>
            <a:off x="1981200" y="1166019"/>
            <a:ext cx="8229600" cy="4525963"/>
          </a:xfrm>
        </p:spPr>
        <p:txBody>
          <a:bodyPr>
            <a:normAutofit/>
          </a:bodyPr>
          <a:lstStyle/>
          <a:p>
            <a:r>
              <a:rPr lang="en-US" sz="2600" dirty="0"/>
              <a:t>Finding the image patches similar to a given image patch and grouping them in a 3D block</a:t>
            </a:r>
          </a:p>
          <a:p>
            <a:r>
              <a:rPr lang="en-US" sz="2600" dirty="0"/>
              <a:t>3D linear transform of the 3D block and set threshold to remove high frequency data;</a:t>
            </a:r>
          </a:p>
          <a:p>
            <a:r>
              <a:rPr lang="en-US" altLang="zh-CN" sz="2600" dirty="0"/>
              <a:t>inverse 3D transformation</a:t>
            </a:r>
          </a:p>
          <a:p>
            <a:r>
              <a:rPr lang="en-US" sz="2600" dirty="0"/>
              <a:t>Aggregation: average images of block in different weights</a:t>
            </a:r>
          </a:p>
          <a:p>
            <a:endParaRPr lang="en-US" dirty="0"/>
          </a:p>
        </p:txBody>
      </p:sp>
      <p:pic>
        <p:nvPicPr>
          <p:cNvPr id="4" name="Picture 3" descr="A screenshot of a social media post&#10;&#10;Description generated with very high confidence">
            <a:extLst>
              <a:ext uri="{FF2B5EF4-FFF2-40B4-BE49-F238E27FC236}">
                <a16:creationId xmlns="" xmlns:a16="http://schemas.microsoft.com/office/drawing/2014/main" id="{8D98D18E-D120-41B3-A9CE-129A285BB9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631" y="4023296"/>
            <a:ext cx="7822737" cy="2630655"/>
          </a:xfrm>
          <a:prstGeom prst="rect">
            <a:avLst/>
          </a:prstGeom>
        </p:spPr>
      </p:pic>
      <p:sp>
        <p:nvSpPr>
          <p:cNvPr id="5" name="Rectangle 4">
            <a:extLst>
              <a:ext uri="{FF2B5EF4-FFF2-40B4-BE49-F238E27FC236}">
                <a16:creationId xmlns="" xmlns:a16="http://schemas.microsoft.com/office/drawing/2014/main" id="{02DDFF51-3553-43DB-A7DB-C07062282E02}"/>
              </a:ext>
            </a:extLst>
          </p:cNvPr>
          <p:cNvSpPr/>
          <p:nvPr/>
        </p:nvSpPr>
        <p:spPr>
          <a:xfrm>
            <a:off x="8610600" y="6330785"/>
            <a:ext cx="6096000" cy="646331"/>
          </a:xfrm>
          <a:prstGeom prst="rect">
            <a:avLst/>
          </a:prstGeom>
        </p:spPr>
        <p:txBody>
          <a:bodyPr>
            <a:spAutoFit/>
          </a:bodyPr>
          <a:lstStyle/>
          <a:p>
            <a:r>
              <a:rPr lang="en-US" dirty="0"/>
              <a:t>https://www.cs.tut.fi/~foi/GCF-BM3D/BM3D_TIP_2007.pdf</a:t>
            </a:r>
          </a:p>
        </p:txBody>
      </p:sp>
    </p:spTree>
    <p:extLst>
      <p:ext uri="{BB962C8B-B14F-4D97-AF65-F5344CB8AC3E}">
        <p14:creationId xmlns:p14="http://schemas.microsoft.com/office/powerpoint/2010/main" val="1674041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A5D702-1C32-4F9B-80EA-0DA3486E6222}"/>
              </a:ext>
            </a:extLst>
          </p:cNvPr>
          <p:cNvSpPr>
            <a:spLocks noGrp="1"/>
          </p:cNvSpPr>
          <p:nvPr>
            <p:ph type="title"/>
          </p:nvPr>
        </p:nvSpPr>
        <p:spPr/>
        <p:txBody>
          <a:bodyPr/>
          <a:lstStyle/>
          <a:p>
            <a:r>
              <a:rPr lang="en-US" altLang="zh-CN" dirty="0"/>
              <a:t>K-SVD</a:t>
            </a:r>
            <a:endParaRPr lang="en-US" dirty="0"/>
          </a:p>
        </p:txBody>
      </p:sp>
      <p:sp>
        <p:nvSpPr>
          <p:cNvPr id="3" name="Content Placeholder 2">
            <a:extLst>
              <a:ext uri="{FF2B5EF4-FFF2-40B4-BE49-F238E27FC236}">
                <a16:creationId xmlns="" xmlns:a16="http://schemas.microsoft.com/office/drawing/2014/main" id="{34ED03B4-023C-4307-9366-8E4490D43F2F}"/>
              </a:ext>
            </a:extLst>
          </p:cNvPr>
          <p:cNvSpPr>
            <a:spLocks noGrp="1"/>
          </p:cNvSpPr>
          <p:nvPr>
            <p:ph idx="1"/>
          </p:nvPr>
        </p:nvSpPr>
        <p:spPr>
          <a:xfrm>
            <a:off x="1905699" y="1524700"/>
            <a:ext cx="8229600" cy="4525963"/>
          </a:xfrm>
        </p:spPr>
        <p:txBody>
          <a:bodyPr>
            <a:normAutofit/>
          </a:bodyPr>
          <a:lstStyle/>
          <a:p>
            <a:pPr algn="just"/>
            <a:r>
              <a:rPr lang="en-US" altLang="zh-CN" sz="2400" dirty="0"/>
              <a:t>In applied mathematics, K-SVD is a </a:t>
            </a:r>
            <a:r>
              <a:rPr lang="en-US" altLang="zh-CN" sz="2400" dirty="0">
                <a:solidFill>
                  <a:srgbClr val="FF0000"/>
                </a:solidFill>
              </a:rPr>
              <a:t>dictionary learning </a:t>
            </a:r>
            <a:r>
              <a:rPr lang="en-US" altLang="zh-CN" sz="2400" dirty="0"/>
              <a:t>algorithm for creating a dictionary for </a:t>
            </a:r>
            <a:r>
              <a:rPr lang="en-US" altLang="zh-CN" sz="2400" dirty="0">
                <a:solidFill>
                  <a:srgbClr val="FF0000"/>
                </a:solidFill>
              </a:rPr>
              <a:t>sparse representations</a:t>
            </a:r>
            <a:r>
              <a:rPr lang="en-US" altLang="zh-CN" sz="2400" dirty="0"/>
              <a:t>, via a singular value decomposition approach. </a:t>
            </a:r>
          </a:p>
          <a:p>
            <a:pPr algn="just"/>
            <a:endParaRPr lang="en-US" altLang="zh-CN" sz="2400" dirty="0"/>
          </a:p>
          <a:p>
            <a:pPr algn="just"/>
            <a:r>
              <a:rPr lang="en-US" altLang="zh-CN" sz="2400" dirty="0"/>
              <a:t>K-SVD is a generalization of the k-means clustering method, and it works by iteratively alternating between sparse coding the input data based on the current dictionary, and updating the atoms in the dictionary to better fit the data. </a:t>
            </a:r>
          </a:p>
        </p:txBody>
      </p:sp>
      <p:sp>
        <p:nvSpPr>
          <p:cNvPr id="7" name="TextBox 6"/>
          <p:cNvSpPr txBox="1"/>
          <p:nvPr/>
        </p:nvSpPr>
        <p:spPr>
          <a:xfrm>
            <a:off x="7869141" y="6050662"/>
            <a:ext cx="2074607" cy="369332"/>
          </a:xfrm>
          <a:prstGeom prst="rect">
            <a:avLst/>
          </a:prstGeom>
          <a:noFill/>
        </p:spPr>
        <p:txBody>
          <a:bodyPr wrap="none" rtlCol="0">
            <a:spAutoFit/>
          </a:bodyPr>
          <a:lstStyle/>
          <a:p>
            <a:r>
              <a:rPr lang="en-US"/>
              <a:t>Wikipedia: K-SVD</a:t>
            </a:r>
          </a:p>
        </p:txBody>
      </p:sp>
      <p:sp>
        <p:nvSpPr>
          <p:cNvPr id="8" name="Rectangle 7"/>
          <p:cNvSpPr/>
          <p:nvPr/>
        </p:nvSpPr>
        <p:spPr>
          <a:xfrm>
            <a:off x="5942818" y="6509751"/>
            <a:ext cx="4091185" cy="215444"/>
          </a:xfrm>
          <a:prstGeom prst="rect">
            <a:avLst/>
          </a:prstGeom>
        </p:spPr>
        <p:txBody>
          <a:bodyPr wrap="none">
            <a:spAutoFit/>
          </a:bodyPr>
          <a:lstStyle/>
          <a:p>
            <a:r>
              <a:rPr lang="en-US" sz="800" dirty="0">
                <a:latin typeface="Times" charset="0"/>
              </a:rPr>
              <a:t>IEEE TRANSACTIONS ON SIGNAL PROCESSING, VOL. 54, NO. 11, NOVEMBER 2006 </a:t>
            </a:r>
            <a:endParaRPr lang="en-US" dirty="0"/>
          </a:p>
        </p:txBody>
      </p:sp>
    </p:spTree>
    <p:extLst>
      <p:ext uri="{BB962C8B-B14F-4D97-AF65-F5344CB8AC3E}">
        <p14:creationId xmlns:p14="http://schemas.microsoft.com/office/powerpoint/2010/main" val="1186581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F9C22C-6D0C-488C-A879-7D59DC78ED3F}"/>
              </a:ext>
            </a:extLst>
          </p:cNvPr>
          <p:cNvSpPr>
            <a:spLocks noGrp="1"/>
          </p:cNvSpPr>
          <p:nvPr>
            <p:ph type="title"/>
          </p:nvPr>
        </p:nvSpPr>
        <p:spPr>
          <a:xfrm>
            <a:off x="1893129" y="260217"/>
            <a:ext cx="8911687" cy="1280890"/>
          </a:xfrm>
        </p:spPr>
        <p:txBody>
          <a:bodyPr/>
          <a:lstStyle/>
          <a:p>
            <a:r>
              <a:rPr lang="en-US" dirty="0"/>
              <a:t>K-SVD</a:t>
            </a:r>
          </a:p>
        </p:txBody>
      </p:sp>
      <p:pic>
        <p:nvPicPr>
          <p:cNvPr id="4" name="Content Placeholder 3" descr="A screenshot of text&#10;&#10;Description generated with very high confidence">
            <a:extLst>
              <a:ext uri="{FF2B5EF4-FFF2-40B4-BE49-F238E27FC236}">
                <a16:creationId xmlns="" xmlns:a16="http://schemas.microsoft.com/office/drawing/2014/main" id="{198D1F1A-92A0-4801-9EDA-2ABEDBBBC0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5467" y="827159"/>
            <a:ext cx="6221813" cy="5939952"/>
          </a:xfrm>
          <a:prstGeom prst="rect">
            <a:avLst/>
          </a:prstGeom>
        </p:spPr>
      </p:pic>
      <p:sp>
        <p:nvSpPr>
          <p:cNvPr id="5" name="Rectangle 4">
            <a:extLst>
              <a:ext uri="{FF2B5EF4-FFF2-40B4-BE49-F238E27FC236}">
                <a16:creationId xmlns="" xmlns:a16="http://schemas.microsoft.com/office/drawing/2014/main" id="{DD41C00D-6C4F-4549-A29B-26E23421BCB8}"/>
              </a:ext>
            </a:extLst>
          </p:cNvPr>
          <p:cNvSpPr/>
          <p:nvPr/>
        </p:nvSpPr>
        <p:spPr>
          <a:xfrm>
            <a:off x="7397541" y="6071354"/>
            <a:ext cx="6083717" cy="369332"/>
          </a:xfrm>
          <a:prstGeom prst="rect">
            <a:avLst/>
          </a:prstGeom>
        </p:spPr>
        <p:txBody>
          <a:bodyPr wrap="none">
            <a:spAutoFit/>
          </a:bodyPr>
          <a:lstStyle/>
          <a:p>
            <a:r>
              <a:rPr lang="en-US" dirty="0"/>
              <a:t>https://sites.fas.harvard.edu/~cs278/papers/ksvd.pdf</a:t>
            </a:r>
          </a:p>
        </p:txBody>
      </p:sp>
    </p:spTree>
    <p:extLst>
      <p:ext uri="{BB962C8B-B14F-4D97-AF65-F5344CB8AC3E}">
        <p14:creationId xmlns:p14="http://schemas.microsoft.com/office/powerpoint/2010/main" val="462729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98727"/>
            <a:ext cx="8229600" cy="565689"/>
          </a:xfrm>
        </p:spPr>
        <p:txBody>
          <a:bodyPr>
            <a:normAutofit fontScale="90000"/>
          </a:bodyPr>
          <a:lstStyle/>
          <a:p>
            <a:r>
              <a:rPr lang="en-US" sz="3200" dirty="0"/>
              <a:t>Algorithm</a:t>
            </a:r>
            <a:r>
              <a:rPr lang="zh-CN" altLang="en-US" sz="3200" dirty="0"/>
              <a:t> </a:t>
            </a:r>
            <a:r>
              <a:rPr lang="en-US" altLang="zh-CN" sz="3200" dirty="0"/>
              <a:t>proposed:</a:t>
            </a:r>
            <a:r>
              <a:rPr lang="zh-CN" altLang="en-US" sz="3200" dirty="0"/>
              <a:t> </a:t>
            </a:r>
            <a:r>
              <a:rPr lang="en-US" altLang="zh-CN" sz="3200" dirty="0"/>
              <a:t>Data</a:t>
            </a:r>
            <a:r>
              <a:rPr lang="zh-CN" altLang="en-US" sz="3200" dirty="0"/>
              <a:t> </a:t>
            </a:r>
            <a:r>
              <a:rPr lang="en-US" altLang="zh-CN" sz="3200" dirty="0"/>
              <a:t>Driven</a:t>
            </a:r>
            <a:r>
              <a:rPr lang="zh-CN" altLang="en-US" sz="3200" dirty="0"/>
              <a:t> </a:t>
            </a:r>
            <a:r>
              <a:rPr lang="en-US" altLang="zh-CN" sz="3200" dirty="0"/>
              <a:t>Tight</a:t>
            </a:r>
            <a:r>
              <a:rPr lang="zh-CN" altLang="en-US" sz="3200" dirty="0"/>
              <a:t> </a:t>
            </a:r>
            <a:r>
              <a:rPr lang="en-US" altLang="zh-CN" sz="3200" dirty="0"/>
              <a:t>Frame</a:t>
            </a:r>
            <a:r>
              <a:rPr lang="zh-CN" altLang="en-US" sz="3200" dirty="0"/>
              <a:t> </a:t>
            </a:r>
            <a:r>
              <a:rPr lang="en-US" altLang="zh-CN" sz="3200" dirty="0"/>
              <a:t>(DDTF)</a:t>
            </a:r>
            <a:endParaRPr lang="en-US" sz="3200" dirty="0"/>
          </a:p>
        </p:txBody>
      </p:sp>
      <p:pic>
        <p:nvPicPr>
          <p:cNvPr id="5" name="Picture 4"/>
          <p:cNvPicPr>
            <a:picLocks noChangeAspect="1"/>
          </p:cNvPicPr>
          <p:nvPr/>
        </p:nvPicPr>
        <p:blipFill>
          <a:blip r:embed="rId2"/>
          <a:stretch>
            <a:fillRect/>
          </a:stretch>
        </p:blipFill>
        <p:spPr>
          <a:xfrm>
            <a:off x="1860162" y="1444256"/>
            <a:ext cx="8444018" cy="1168400"/>
          </a:xfrm>
          <a:prstGeom prst="rect">
            <a:avLst/>
          </a:prstGeom>
        </p:spPr>
      </p:pic>
      <p:pic>
        <p:nvPicPr>
          <p:cNvPr id="6" name="Picture 5"/>
          <p:cNvPicPr>
            <a:picLocks noChangeAspect="1"/>
          </p:cNvPicPr>
          <p:nvPr/>
        </p:nvPicPr>
        <p:blipFill>
          <a:blip r:embed="rId3"/>
          <a:stretch>
            <a:fillRect/>
          </a:stretch>
        </p:blipFill>
        <p:spPr>
          <a:xfrm>
            <a:off x="3969872" y="2903830"/>
            <a:ext cx="4140200" cy="850900"/>
          </a:xfrm>
          <a:prstGeom prst="rect">
            <a:avLst/>
          </a:prstGeom>
        </p:spPr>
      </p:pic>
      <p:pic>
        <p:nvPicPr>
          <p:cNvPr id="3" name="Picture 2"/>
          <p:cNvPicPr>
            <a:picLocks noChangeAspect="1"/>
          </p:cNvPicPr>
          <p:nvPr/>
        </p:nvPicPr>
        <p:blipFill>
          <a:blip r:embed="rId4"/>
          <a:stretch>
            <a:fillRect/>
          </a:stretch>
        </p:blipFill>
        <p:spPr>
          <a:xfrm>
            <a:off x="1981200" y="3953711"/>
            <a:ext cx="8229600" cy="994880"/>
          </a:xfrm>
          <a:prstGeom prst="rect">
            <a:avLst/>
          </a:prstGeom>
        </p:spPr>
      </p:pic>
      <p:sp>
        <p:nvSpPr>
          <p:cNvPr id="4" name="Rectangle 3">
            <a:extLst>
              <a:ext uri="{FF2B5EF4-FFF2-40B4-BE49-F238E27FC236}">
                <a16:creationId xmlns="" xmlns:a16="http://schemas.microsoft.com/office/drawing/2014/main" id="{E67E3535-AFA6-45C7-BBCD-348AF9094E2C}"/>
              </a:ext>
            </a:extLst>
          </p:cNvPr>
          <p:cNvSpPr/>
          <p:nvPr/>
        </p:nvSpPr>
        <p:spPr>
          <a:xfrm>
            <a:off x="2171700" y="5966480"/>
            <a:ext cx="6096000" cy="646331"/>
          </a:xfrm>
          <a:prstGeom prst="rect">
            <a:avLst/>
          </a:prstGeom>
        </p:spPr>
        <p:txBody>
          <a:bodyPr>
            <a:spAutoFit/>
          </a:bodyPr>
          <a:lstStyle/>
          <a:p>
            <a:r>
              <a:rPr lang="en-US" dirty="0"/>
              <a:t>https://www.sciencedirect.com/science/article/pii/S1063520313000924</a:t>
            </a:r>
          </a:p>
        </p:txBody>
      </p:sp>
    </p:spTree>
    <p:extLst>
      <p:ext uri="{BB962C8B-B14F-4D97-AF65-F5344CB8AC3E}">
        <p14:creationId xmlns:p14="http://schemas.microsoft.com/office/powerpoint/2010/main" val="3066407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Comparison of the cutting edge algorithms in denoising simulation data</a:t>
            </a:r>
          </a:p>
        </p:txBody>
      </p:sp>
      <p:pic>
        <p:nvPicPr>
          <p:cNvPr id="4" name="Picture 3"/>
          <p:cNvPicPr>
            <a:picLocks noChangeAspect="1"/>
          </p:cNvPicPr>
          <p:nvPr/>
        </p:nvPicPr>
        <p:blipFill>
          <a:blip r:embed="rId2"/>
          <a:stretch>
            <a:fillRect/>
          </a:stretch>
        </p:blipFill>
        <p:spPr>
          <a:xfrm>
            <a:off x="9772942" y="1512630"/>
            <a:ext cx="933706" cy="742120"/>
          </a:xfrm>
          <a:prstGeom prst="rect">
            <a:avLst/>
          </a:prstGeom>
        </p:spPr>
      </p:pic>
      <p:sp>
        <p:nvSpPr>
          <p:cNvPr id="5" name="TextBox 4"/>
          <p:cNvSpPr txBox="1"/>
          <p:nvPr/>
        </p:nvSpPr>
        <p:spPr>
          <a:xfrm>
            <a:off x="9286107" y="2181111"/>
            <a:ext cx="2071401" cy="369332"/>
          </a:xfrm>
          <a:prstGeom prst="rect">
            <a:avLst/>
          </a:prstGeom>
          <a:noFill/>
        </p:spPr>
        <p:txBody>
          <a:bodyPr wrap="none" rtlCol="0">
            <a:spAutoFit/>
          </a:bodyPr>
          <a:lstStyle/>
          <a:p>
            <a:r>
              <a:rPr lang="en-US" dirty="0"/>
              <a:t>c.f. Clean image</a:t>
            </a:r>
          </a:p>
        </p:txBody>
      </p:sp>
      <p:sp>
        <p:nvSpPr>
          <p:cNvPr id="6" name="Text Placeholder 3"/>
          <p:cNvSpPr txBox="1">
            <a:spLocks/>
          </p:cNvSpPr>
          <p:nvPr/>
        </p:nvSpPr>
        <p:spPr>
          <a:xfrm>
            <a:off x="1193396" y="2431844"/>
            <a:ext cx="2782652" cy="42564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ltLang="zh-CN" sz="2400" b="1" dirty="0"/>
              <a:t>SNR</a:t>
            </a:r>
            <a:r>
              <a:rPr lang="zh-CN" altLang="en-US" sz="2400" b="1" dirty="0"/>
              <a:t> </a:t>
            </a:r>
            <a:r>
              <a:rPr lang="en-US" altLang="zh-CN" sz="2400" b="1" dirty="0"/>
              <a:t>0.8</a:t>
            </a:r>
            <a:endParaRPr lang="en-US" sz="2400" b="1" dirty="0"/>
          </a:p>
        </p:txBody>
      </p:sp>
      <p:sp>
        <p:nvSpPr>
          <p:cNvPr id="7" name="Text Placeholder 3"/>
          <p:cNvSpPr txBox="1">
            <a:spLocks/>
          </p:cNvSpPr>
          <p:nvPr/>
        </p:nvSpPr>
        <p:spPr>
          <a:xfrm>
            <a:off x="1613035" y="4443540"/>
            <a:ext cx="1989294" cy="425649"/>
          </a:xfrm>
          <a:prstGeom prst="rect">
            <a:avLst/>
          </a:prstGeom>
        </p:spPr>
        <p:txBody>
          <a:bodyPr vert="horz" lIns="91440" tIns="45720" rIns="91440" bIns="45720" rtlCol="0" anchor="b">
            <a:noAutofit/>
          </a:bodyPr>
          <a:lstStyle>
            <a:lvl1pPr marL="0" indent="0" algn="l" defTabSz="457200" rtl="0" eaLnBrk="1" latinLnBrk="0" hangingPunct="1">
              <a:spcBef>
                <a:spcPct val="20000"/>
              </a:spcBef>
              <a:buFont typeface="Arial"/>
              <a:buNone/>
              <a:defRPr sz="2400" b="1"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algn="ctr"/>
            <a:r>
              <a:rPr lang="en-US" altLang="zh-CN" sz="2200" dirty="0"/>
              <a:t>SNR</a:t>
            </a:r>
            <a:r>
              <a:rPr lang="zh-CN" altLang="en-US" sz="2200" dirty="0"/>
              <a:t> </a:t>
            </a:r>
            <a:r>
              <a:rPr lang="en-US" altLang="zh-CN" sz="2200" dirty="0"/>
              <a:t>0.4</a:t>
            </a:r>
            <a:endParaRPr lang="en-US" sz="2200" dirty="0"/>
          </a:p>
        </p:txBody>
      </p:sp>
      <p:pic>
        <p:nvPicPr>
          <p:cNvPr id="8" name="Content Placeholder 4" descr="original08.jpg"/>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27196" t="11595" r="27628" b="26494"/>
          <a:stretch/>
        </p:blipFill>
        <p:spPr>
          <a:xfrm>
            <a:off x="1809095" y="2730625"/>
            <a:ext cx="1736804" cy="1749248"/>
          </a:xfrm>
          <a:prstGeom prst="rect">
            <a:avLst/>
          </a:prstGeom>
        </p:spPr>
      </p:pic>
      <p:pic>
        <p:nvPicPr>
          <p:cNvPr id="9" name="Content Placeholder 15" descr="snr_08_p8_2.jpg"/>
          <p:cNvPicPr>
            <a:picLocks noGrp="1" noChangeAspect="1"/>
          </p:cNvPicPr>
          <p:nvPr>
            <p:ph sz="quarter" idx="4294967295"/>
          </p:nvPr>
        </p:nvPicPr>
        <p:blipFill rotWithShape="1">
          <a:blip r:embed="rId4">
            <a:extLst>
              <a:ext uri="{28A0092B-C50C-407E-A947-70E740481C1C}">
                <a14:useLocalDpi xmlns:a14="http://schemas.microsoft.com/office/drawing/2010/main" val="0"/>
              </a:ext>
            </a:extLst>
          </a:blip>
          <a:srcRect l="26311" t="12068" r="28095" b="26494"/>
          <a:stretch/>
        </p:blipFill>
        <p:spPr>
          <a:xfrm>
            <a:off x="4544467" y="2786649"/>
            <a:ext cx="1741791" cy="1693225"/>
          </a:xfrm>
          <a:prstGeom prst="rect">
            <a:avLst/>
          </a:prstGeom>
        </p:spPr>
      </p:pic>
      <p:sp>
        <p:nvSpPr>
          <p:cNvPr id="10" name="TextBox 9"/>
          <p:cNvSpPr txBox="1"/>
          <p:nvPr/>
        </p:nvSpPr>
        <p:spPr>
          <a:xfrm>
            <a:off x="4890564" y="2431843"/>
            <a:ext cx="1120531" cy="369332"/>
          </a:xfrm>
          <a:prstGeom prst="rect">
            <a:avLst/>
          </a:prstGeom>
          <a:noFill/>
        </p:spPr>
        <p:txBody>
          <a:bodyPr wrap="square" rtlCol="0">
            <a:spAutoFit/>
          </a:bodyPr>
          <a:lstStyle/>
          <a:p>
            <a:pPr algn="ctr"/>
            <a:r>
              <a:rPr lang="en-US" b="1" dirty="0"/>
              <a:t>DDTF</a:t>
            </a:r>
          </a:p>
        </p:txBody>
      </p:sp>
      <p:sp>
        <p:nvSpPr>
          <p:cNvPr id="11" name="TextBox 10"/>
          <p:cNvSpPr txBox="1"/>
          <p:nvPr/>
        </p:nvSpPr>
        <p:spPr>
          <a:xfrm>
            <a:off x="6985605" y="2450517"/>
            <a:ext cx="971127" cy="369332"/>
          </a:xfrm>
          <a:prstGeom prst="rect">
            <a:avLst/>
          </a:prstGeom>
          <a:noFill/>
        </p:spPr>
        <p:txBody>
          <a:bodyPr wrap="square" rtlCol="0">
            <a:spAutoFit/>
          </a:bodyPr>
          <a:lstStyle/>
          <a:p>
            <a:pPr algn="ctr"/>
            <a:r>
              <a:rPr lang="en-US" b="1" dirty="0"/>
              <a:t>BM</a:t>
            </a:r>
            <a:r>
              <a:rPr lang="en-US" altLang="zh-CN" b="1" dirty="0"/>
              <a:t>3D</a:t>
            </a:r>
            <a:endParaRPr lang="en-US" b="1" dirty="0"/>
          </a:p>
        </p:txBody>
      </p:sp>
      <p:sp>
        <p:nvSpPr>
          <p:cNvPr id="12" name="TextBox 11"/>
          <p:cNvSpPr txBox="1"/>
          <p:nvPr/>
        </p:nvSpPr>
        <p:spPr>
          <a:xfrm>
            <a:off x="8725842" y="2467115"/>
            <a:ext cx="1120531" cy="369332"/>
          </a:xfrm>
          <a:prstGeom prst="rect">
            <a:avLst/>
          </a:prstGeom>
          <a:noFill/>
        </p:spPr>
        <p:txBody>
          <a:bodyPr wrap="square" rtlCol="0">
            <a:spAutoFit/>
          </a:bodyPr>
          <a:lstStyle/>
          <a:p>
            <a:pPr algn="ctr"/>
            <a:r>
              <a:rPr lang="en-US" b="1" dirty="0"/>
              <a:t>KSVD</a:t>
            </a:r>
          </a:p>
        </p:txBody>
      </p:sp>
      <p:pic>
        <p:nvPicPr>
          <p:cNvPr id="13" name="Content Placeholder 6" descr="original04.jpg"/>
          <p:cNvPicPr>
            <a:picLocks noChangeAspect="1"/>
          </p:cNvPicPr>
          <p:nvPr/>
        </p:nvPicPr>
        <p:blipFill rotWithShape="1">
          <a:blip r:embed="rId5">
            <a:extLst>
              <a:ext uri="{28A0092B-C50C-407E-A947-70E740481C1C}">
                <a14:useLocalDpi xmlns:a14="http://schemas.microsoft.com/office/drawing/2010/main" val="0"/>
              </a:ext>
            </a:extLst>
          </a:blip>
          <a:srcRect l="27185" t="13142" r="27725" b="25493"/>
          <a:stretch/>
        </p:blipFill>
        <p:spPr>
          <a:xfrm>
            <a:off x="1714426" y="4911044"/>
            <a:ext cx="1833535" cy="1717327"/>
          </a:xfrm>
          <a:prstGeom prst="rect">
            <a:avLst/>
          </a:prstGeom>
        </p:spPr>
      </p:pic>
      <p:pic>
        <p:nvPicPr>
          <p:cNvPr id="14" name="Content Placeholder 7" descr="snr_04_p8.jpg"/>
          <p:cNvPicPr>
            <a:picLocks noChangeAspect="1"/>
          </p:cNvPicPr>
          <p:nvPr/>
        </p:nvPicPr>
        <p:blipFill rotWithShape="1">
          <a:blip r:embed="rId6">
            <a:extLst>
              <a:ext uri="{28A0092B-C50C-407E-A947-70E740481C1C}">
                <a14:useLocalDpi xmlns:a14="http://schemas.microsoft.com/office/drawing/2010/main" val="0"/>
              </a:ext>
            </a:extLst>
          </a:blip>
          <a:srcRect l="27293" t="13142" r="27976" b="25493"/>
          <a:stretch/>
        </p:blipFill>
        <p:spPr>
          <a:xfrm>
            <a:off x="4488807" y="4869190"/>
            <a:ext cx="1796968" cy="1759181"/>
          </a:xfrm>
          <a:prstGeom prst="rect">
            <a:avLst/>
          </a:prstGeom>
        </p:spPr>
      </p:pic>
      <p:pic>
        <p:nvPicPr>
          <p:cNvPr id="15" name="Content Placeholder 10" descr="08.png"/>
          <p:cNvPicPr>
            <a:picLocks noChangeAspect="1"/>
          </p:cNvPicPr>
          <p:nvPr/>
        </p:nvPicPr>
        <p:blipFill rotWithShape="1">
          <a:blip r:embed="rId7">
            <a:extLst>
              <a:ext uri="{28A0092B-C50C-407E-A947-70E740481C1C}">
                <a14:useLocalDpi xmlns:a14="http://schemas.microsoft.com/office/drawing/2010/main" val="0"/>
              </a:ext>
            </a:extLst>
          </a:blip>
          <a:srcRect l="26475" t="9260" r="27833" b="25928"/>
          <a:stretch/>
        </p:blipFill>
        <p:spPr>
          <a:xfrm>
            <a:off x="6533838" y="2730626"/>
            <a:ext cx="1778493" cy="1823115"/>
          </a:xfrm>
          <a:prstGeom prst="rect">
            <a:avLst/>
          </a:prstGeom>
        </p:spPr>
      </p:pic>
      <p:pic>
        <p:nvPicPr>
          <p:cNvPr id="16" name="Content Placeholder 11" descr="04.png"/>
          <p:cNvPicPr>
            <a:picLocks noChangeAspect="1"/>
          </p:cNvPicPr>
          <p:nvPr/>
        </p:nvPicPr>
        <p:blipFill rotWithShape="1">
          <a:blip r:embed="rId8">
            <a:extLst>
              <a:ext uri="{28A0092B-C50C-407E-A947-70E740481C1C}">
                <a14:useLocalDpi xmlns:a14="http://schemas.microsoft.com/office/drawing/2010/main" val="0"/>
              </a:ext>
            </a:extLst>
          </a:blip>
          <a:srcRect l="27033" t="9740" r="27722" b="26954"/>
          <a:stretch/>
        </p:blipFill>
        <p:spPr>
          <a:xfrm>
            <a:off x="6478179" y="4778656"/>
            <a:ext cx="1778493" cy="1849715"/>
          </a:xfrm>
          <a:prstGeom prst="rect">
            <a:avLst/>
          </a:prstGeom>
        </p:spPr>
      </p:pic>
      <p:pic>
        <p:nvPicPr>
          <p:cNvPr id="17" name="Content Placeholder 14" descr="08.png"/>
          <p:cNvPicPr>
            <a:picLocks noChangeAspect="1"/>
          </p:cNvPicPr>
          <p:nvPr/>
        </p:nvPicPr>
        <p:blipFill rotWithShape="1">
          <a:blip r:embed="rId9">
            <a:extLst>
              <a:ext uri="{28A0092B-C50C-407E-A947-70E740481C1C}">
                <a14:useLocalDpi xmlns:a14="http://schemas.microsoft.com/office/drawing/2010/main" val="0"/>
              </a:ext>
            </a:extLst>
          </a:blip>
          <a:srcRect l="27647" t="12167" r="28556" b="27929"/>
          <a:stretch/>
        </p:blipFill>
        <p:spPr>
          <a:xfrm>
            <a:off x="8470688" y="2820419"/>
            <a:ext cx="1651113" cy="1678698"/>
          </a:xfrm>
          <a:prstGeom prst="rect">
            <a:avLst/>
          </a:prstGeom>
        </p:spPr>
      </p:pic>
      <p:pic>
        <p:nvPicPr>
          <p:cNvPr id="18" name="Content Placeholder 15" descr="04.png"/>
          <p:cNvPicPr>
            <a:picLocks noChangeAspect="1"/>
          </p:cNvPicPr>
          <p:nvPr/>
        </p:nvPicPr>
        <p:blipFill rotWithShape="1">
          <a:blip r:embed="rId10">
            <a:extLst>
              <a:ext uri="{28A0092B-C50C-407E-A947-70E740481C1C}">
                <a14:useLocalDpi xmlns:a14="http://schemas.microsoft.com/office/drawing/2010/main" val="0"/>
              </a:ext>
            </a:extLst>
          </a:blip>
          <a:srcRect l="27756" t="12167" r="27722" b="27929"/>
          <a:stretch/>
        </p:blipFill>
        <p:spPr>
          <a:xfrm>
            <a:off x="8415029" y="4843518"/>
            <a:ext cx="1651113" cy="1784853"/>
          </a:xfrm>
          <a:prstGeom prst="rect">
            <a:avLst/>
          </a:prstGeom>
        </p:spPr>
      </p:pic>
    </p:spTree>
    <p:extLst>
      <p:ext uri="{BB962C8B-B14F-4D97-AF65-F5344CB8AC3E}">
        <p14:creationId xmlns:p14="http://schemas.microsoft.com/office/powerpoint/2010/main" val="161187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594240" y="1322706"/>
            <a:ext cx="2782652" cy="425649"/>
          </a:xfrm>
        </p:spPr>
        <p:txBody>
          <a:bodyPr>
            <a:normAutofit fontScale="92500" lnSpcReduction="10000"/>
          </a:bodyPr>
          <a:lstStyle/>
          <a:p>
            <a:pPr algn="ctr"/>
            <a:r>
              <a:rPr lang="en-US" altLang="zh-CN" dirty="0"/>
              <a:t>SNR</a:t>
            </a:r>
            <a:r>
              <a:rPr lang="zh-CN" altLang="en-US" dirty="0"/>
              <a:t> </a:t>
            </a:r>
            <a:r>
              <a:rPr lang="en-US" altLang="zh-CN" dirty="0"/>
              <a:t>0.2</a:t>
            </a:r>
            <a:endParaRPr lang="en-US" dirty="0"/>
          </a:p>
        </p:txBody>
      </p:sp>
      <p:sp>
        <p:nvSpPr>
          <p:cNvPr id="6" name="Text Placeholder 5"/>
          <p:cNvSpPr>
            <a:spLocks noGrp="1"/>
          </p:cNvSpPr>
          <p:nvPr>
            <p:ph type="body" sz="quarter" idx="3"/>
          </p:nvPr>
        </p:nvSpPr>
        <p:spPr>
          <a:xfrm>
            <a:off x="6164586" y="1229336"/>
            <a:ext cx="4041775" cy="425649"/>
          </a:xfrm>
        </p:spPr>
        <p:txBody>
          <a:bodyPr>
            <a:noAutofit/>
          </a:bodyPr>
          <a:lstStyle/>
          <a:p>
            <a:pPr algn="ctr"/>
            <a:r>
              <a:rPr lang="en-US" sz="2200" dirty="0"/>
              <a:t>Output</a:t>
            </a:r>
          </a:p>
        </p:txBody>
      </p:sp>
      <p:sp>
        <p:nvSpPr>
          <p:cNvPr id="12" name="Text Placeholder 3"/>
          <p:cNvSpPr txBox="1">
            <a:spLocks/>
          </p:cNvSpPr>
          <p:nvPr/>
        </p:nvSpPr>
        <p:spPr>
          <a:xfrm>
            <a:off x="1883380" y="3948796"/>
            <a:ext cx="1989294" cy="425649"/>
          </a:xfrm>
          <a:prstGeom prst="rect">
            <a:avLst/>
          </a:prstGeom>
        </p:spPr>
        <p:txBody>
          <a:bodyPr vert="horz" lIns="91440" tIns="45720" rIns="91440" bIns="45720" rtlCol="0" anchor="b">
            <a:noAutofit/>
          </a:bodyPr>
          <a:lstStyle>
            <a:lvl1pPr marL="0" indent="0" algn="l" defTabSz="457200" rtl="0" eaLnBrk="1" latinLnBrk="0" hangingPunct="1">
              <a:spcBef>
                <a:spcPct val="20000"/>
              </a:spcBef>
              <a:buFont typeface="Arial"/>
              <a:buNone/>
              <a:defRPr sz="2400" b="1"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algn="ctr"/>
            <a:r>
              <a:rPr lang="en-US" altLang="zh-CN" sz="2200" dirty="0"/>
              <a:t>SNR</a:t>
            </a:r>
            <a:r>
              <a:rPr lang="zh-CN" altLang="en-US" sz="2200" dirty="0"/>
              <a:t> </a:t>
            </a:r>
            <a:r>
              <a:rPr lang="en-US" altLang="zh-CN" sz="2200" dirty="0"/>
              <a:t>0.1</a:t>
            </a:r>
            <a:endParaRPr lang="en-US" sz="2200" dirty="0"/>
          </a:p>
        </p:txBody>
      </p:sp>
      <p:pic>
        <p:nvPicPr>
          <p:cNvPr id="15" name="Content Placeholder 6" descr="snr_01_p8_1.jpg"/>
          <p:cNvPicPr>
            <a:picLocks noChangeAspect="1"/>
          </p:cNvPicPr>
          <p:nvPr/>
        </p:nvPicPr>
        <p:blipFill rotWithShape="1">
          <a:blip r:embed="rId2">
            <a:extLst>
              <a:ext uri="{28A0092B-C50C-407E-A947-70E740481C1C}">
                <a14:useLocalDpi xmlns:a14="http://schemas.microsoft.com/office/drawing/2010/main" val="0"/>
              </a:ext>
            </a:extLst>
          </a:blip>
          <a:srcRect l="26502" t="11595" r="27995" b="25076"/>
          <a:stretch/>
        </p:blipFill>
        <p:spPr>
          <a:xfrm>
            <a:off x="4759153" y="4456082"/>
            <a:ext cx="1741791" cy="1781528"/>
          </a:xfrm>
          <a:prstGeom prst="rect">
            <a:avLst/>
          </a:prstGeom>
        </p:spPr>
      </p:pic>
      <p:pic>
        <p:nvPicPr>
          <p:cNvPr id="17" name="Content Placeholder 8" descr="original01.jpg"/>
          <p:cNvPicPr>
            <a:picLocks noChangeAspect="1"/>
          </p:cNvPicPr>
          <p:nvPr/>
        </p:nvPicPr>
        <p:blipFill rotWithShape="1">
          <a:blip r:embed="rId3">
            <a:extLst>
              <a:ext uri="{28A0092B-C50C-407E-A947-70E740481C1C}">
                <a14:useLocalDpi xmlns:a14="http://schemas.microsoft.com/office/drawing/2010/main" val="0"/>
              </a:ext>
            </a:extLst>
          </a:blip>
          <a:srcRect l="26502" t="11595" r="27648" b="26494"/>
          <a:stretch/>
        </p:blipFill>
        <p:spPr>
          <a:xfrm>
            <a:off x="1967754" y="4418734"/>
            <a:ext cx="1830217" cy="1788523"/>
          </a:xfrm>
          <a:prstGeom prst="rect">
            <a:avLst/>
          </a:prstGeom>
        </p:spPr>
      </p:pic>
      <p:sp>
        <p:nvSpPr>
          <p:cNvPr id="22" name="TextBox 21"/>
          <p:cNvSpPr txBox="1"/>
          <p:nvPr/>
        </p:nvSpPr>
        <p:spPr>
          <a:xfrm>
            <a:off x="5105250" y="1673658"/>
            <a:ext cx="1120531" cy="369332"/>
          </a:xfrm>
          <a:prstGeom prst="rect">
            <a:avLst/>
          </a:prstGeom>
          <a:noFill/>
        </p:spPr>
        <p:txBody>
          <a:bodyPr wrap="square" rtlCol="0">
            <a:spAutoFit/>
          </a:bodyPr>
          <a:lstStyle/>
          <a:p>
            <a:pPr algn="ctr"/>
            <a:r>
              <a:rPr lang="en-US" b="1" dirty="0"/>
              <a:t>DDTF</a:t>
            </a:r>
          </a:p>
        </p:txBody>
      </p:sp>
      <p:sp>
        <p:nvSpPr>
          <p:cNvPr id="23" name="TextBox 22"/>
          <p:cNvSpPr txBox="1"/>
          <p:nvPr/>
        </p:nvSpPr>
        <p:spPr>
          <a:xfrm>
            <a:off x="7084851" y="1692332"/>
            <a:ext cx="971127" cy="369332"/>
          </a:xfrm>
          <a:prstGeom prst="rect">
            <a:avLst/>
          </a:prstGeom>
          <a:noFill/>
        </p:spPr>
        <p:txBody>
          <a:bodyPr wrap="square" rtlCol="0">
            <a:spAutoFit/>
          </a:bodyPr>
          <a:lstStyle/>
          <a:p>
            <a:pPr algn="ctr"/>
            <a:r>
              <a:rPr lang="en-US" b="1" dirty="0"/>
              <a:t>BM</a:t>
            </a:r>
            <a:r>
              <a:rPr lang="en-US" altLang="zh-CN" b="1" dirty="0"/>
              <a:t>3D</a:t>
            </a:r>
            <a:endParaRPr lang="en-US" b="1" dirty="0"/>
          </a:p>
        </p:txBody>
      </p:sp>
      <p:sp>
        <p:nvSpPr>
          <p:cNvPr id="26" name="TextBox 25"/>
          <p:cNvSpPr txBox="1"/>
          <p:nvPr/>
        </p:nvSpPr>
        <p:spPr>
          <a:xfrm>
            <a:off x="8844328" y="1708930"/>
            <a:ext cx="1120531" cy="369332"/>
          </a:xfrm>
          <a:prstGeom prst="rect">
            <a:avLst/>
          </a:prstGeom>
          <a:noFill/>
        </p:spPr>
        <p:txBody>
          <a:bodyPr wrap="square" rtlCol="0">
            <a:spAutoFit/>
          </a:bodyPr>
          <a:lstStyle/>
          <a:p>
            <a:pPr algn="ctr"/>
            <a:r>
              <a:rPr lang="en-US" b="1" dirty="0"/>
              <a:t>KSVD</a:t>
            </a:r>
          </a:p>
        </p:txBody>
      </p:sp>
      <p:pic>
        <p:nvPicPr>
          <p:cNvPr id="9" name="Content Placeholder 8" descr="str_02_p8.jpg"/>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26170" t="11193" r="27976" b="26468"/>
          <a:stretch/>
        </p:blipFill>
        <p:spPr>
          <a:xfrm>
            <a:off x="4696363" y="1990029"/>
            <a:ext cx="1804581" cy="1802938"/>
          </a:xfrm>
        </p:spPr>
      </p:pic>
      <p:pic>
        <p:nvPicPr>
          <p:cNvPr id="8" name="Content Placeholder 7" descr="original02.jpg"/>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28224" t="13150" r="26953" b="23545"/>
          <a:stretch/>
        </p:blipFill>
        <p:spPr>
          <a:xfrm>
            <a:off x="2037302" y="1984690"/>
            <a:ext cx="1818389" cy="1887361"/>
          </a:xfrm>
        </p:spPr>
      </p:pic>
      <p:pic>
        <p:nvPicPr>
          <p:cNvPr id="21" name="Content Placeholder 18" descr="02.png"/>
          <p:cNvPicPr>
            <a:picLocks noChangeAspect="1"/>
          </p:cNvPicPr>
          <p:nvPr/>
        </p:nvPicPr>
        <p:blipFill rotWithShape="1">
          <a:blip r:embed="rId6">
            <a:extLst>
              <a:ext uri="{28A0092B-C50C-407E-A947-70E740481C1C}">
                <a14:useLocalDpi xmlns:a14="http://schemas.microsoft.com/office/drawing/2010/main" val="0"/>
              </a:ext>
            </a:extLst>
          </a:blip>
          <a:srcRect l="28010" t="11681" r="28555" b="27928"/>
          <a:stretch/>
        </p:blipFill>
        <p:spPr>
          <a:xfrm>
            <a:off x="6718418" y="2020531"/>
            <a:ext cx="1693156" cy="1755299"/>
          </a:xfrm>
          <a:prstGeom prst="rect">
            <a:avLst/>
          </a:prstGeom>
        </p:spPr>
      </p:pic>
      <p:pic>
        <p:nvPicPr>
          <p:cNvPr id="27" name="Content Placeholder 19" descr="01.png"/>
          <p:cNvPicPr>
            <a:picLocks noChangeAspect="1"/>
          </p:cNvPicPr>
          <p:nvPr/>
        </p:nvPicPr>
        <p:blipFill rotWithShape="1">
          <a:blip r:embed="rId7">
            <a:extLst>
              <a:ext uri="{28A0092B-C50C-407E-A947-70E740481C1C}">
                <a14:useLocalDpi xmlns:a14="http://schemas.microsoft.com/office/drawing/2010/main" val="0"/>
              </a:ext>
            </a:extLst>
          </a:blip>
          <a:srcRect l="28118" t="11681" r="27723" b="27928"/>
          <a:stretch/>
        </p:blipFill>
        <p:spPr>
          <a:xfrm>
            <a:off x="6718419" y="4418733"/>
            <a:ext cx="1759367" cy="1788523"/>
          </a:xfrm>
          <a:prstGeom prst="rect">
            <a:avLst/>
          </a:prstGeom>
        </p:spPr>
      </p:pic>
      <p:pic>
        <p:nvPicPr>
          <p:cNvPr id="28" name="Content Placeholder 22" descr="02.png"/>
          <p:cNvPicPr>
            <a:picLocks noChangeAspect="1"/>
          </p:cNvPicPr>
          <p:nvPr/>
        </p:nvPicPr>
        <p:blipFill rotWithShape="1">
          <a:blip r:embed="rId8">
            <a:extLst>
              <a:ext uri="{28A0092B-C50C-407E-A947-70E740481C1C}">
                <a14:useLocalDpi xmlns:a14="http://schemas.microsoft.com/office/drawing/2010/main" val="0"/>
              </a:ext>
            </a:extLst>
          </a:blip>
          <a:srcRect l="27647" t="12655" r="27832" b="27929"/>
          <a:stretch/>
        </p:blipFill>
        <p:spPr>
          <a:xfrm>
            <a:off x="8618269" y="2042991"/>
            <a:ext cx="1746737" cy="1732839"/>
          </a:xfrm>
          <a:prstGeom prst="rect">
            <a:avLst/>
          </a:prstGeom>
        </p:spPr>
      </p:pic>
      <p:pic>
        <p:nvPicPr>
          <p:cNvPr id="29" name="Content Placeholder 23" descr="01.png"/>
          <p:cNvPicPr>
            <a:picLocks noChangeAspect="1"/>
          </p:cNvPicPr>
          <p:nvPr/>
        </p:nvPicPr>
        <p:blipFill rotWithShape="1">
          <a:blip r:embed="rId9">
            <a:extLst>
              <a:ext uri="{28A0092B-C50C-407E-A947-70E740481C1C}">
                <a14:useLocalDpi xmlns:a14="http://schemas.microsoft.com/office/drawing/2010/main" val="0"/>
              </a:ext>
            </a:extLst>
          </a:blip>
          <a:srcRect l="27394" t="12655" r="27723" b="27929"/>
          <a:stretch/>
        </p:blipFill>
        <p:spPr>
          <a:xfrm>
            <a:off x="8599030" y="4418733"/>
            <a:ext cx="1765976" cy="1788522"/>
          </a:xfrm>
          <a:prstGeom prst="rect">
            <a:avLst/>
          </a:prstGeom>
        </p:spPr>
      </p:pic>
      <p:pic>
        <p:nvPicPr>
          <p:cNvPr id="18" name="Picture 17"/>
          <p:cNvPicPr>
            <a:picLocks noChangeAspect="1"/>
          </p:cNvPicPr>
          <p:nvPr/>
        </p:nvPicPr>
        <p:blipFill>
          <a:blip r:embed="rId10"/>
          <a:stretch>
            <a:fillRect/>
          </a:stretch>
        </p:blipFill>
        <p:spPr>
          <a:xfrm>
            <a:off x="9101409" y="69464"/>
            <a:ext cx="933706" cy="742120"/>
          </a:xfrm>
          <a:prstGeom prst="rect">
            <a:avLst/>
          </a:prstGeom>
        </p:spPr>
      </p:pic>
      <p:sp>
        <p:nvSpPr>
          <p:cNvPr id="19" name="TextBox 18"/>
          <p:cNvSpPr txBox="1"/>
          <p:nvPr/>
        </p:nvSpPr>
        <p:spPr>
          <a:xfrm>
            <a:off x="8851009" y="762075"/>
            <a:ext cx="2071401" cy="369332"/>
          </a:xfrm>
          <a:prstGeom prst="rect">
            <a:avLst/>
          </a:prstGeom>
          <a:noFill/>
        </p:spPr>
        <p:txBody>
          <a:bodyPr wrap="none" rtlCol="0">
            <a:spAutoFit/>
          </a:bodyPr>
          <a:lstStyle/>
          <a:p>
            <a:r>
              <a:rPr lang="en-US"/>
              <a:t>c.f. </a:t>
            </a:r>
            <a:r>
              <a:rPr lang="en-US" dirty="0"/>
              <a:t>Clean image</a:t>
            </a:r>
          </a:p>
        </p:txBody>
      </p:sp>
    </p:spTree>
    <p:extLst>
      <p:ext uri="{BB962C8B-B14F-4D97-AF65-F5344CB8AC3E}">
        <p14:creationId xmlns:p14="http://schemas.microsoft.com/office/powerpoint/2010/main" val="368980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2076450" y="1362982"/>
            <a:ext cx="8267700" cy="5019675"/>
          </a:xfrm>
          <a:prstGeom prst="rect">
            <a:avLst/>
          </a:prstGeom>
        </p:spPr>
      </p:pic>
      <p:sp>
        <p:nvSpPr>
          <p:cNvPr id="26" name="Rectangle 25"/>
          <p:cNvSpPr/>
          <p:nvPr/>
        </p:nvSpPr>
        <p:spPr>
          <a:xfrm>
            <a:off x="1524000" y="6488668"/>
            <a:ext cx="9372600" cy="369332"/>
          </a:xfrm>
          <a:prstGeom prst="rect">
            <a:avLst/>
          </a:prstGeom>
        </p:spPr>
        <p:txBody>
          <a:bodyPr wrap="square">
            <a:spAutoFit/>
          </a:bodyPr>
          <a:lstStyle/>
          <a:p>
            <a:r>
              <a:rPr lang="en-US" dirty="0">
                <a:latin typeface="Arial" charset="0"/>
                <a:ea typeface="Arial" charset="0"/>
                <a:cs typeface="Arial" charset="0"/>
              </a:rPr>
              <a:t>https://</a:t>
            </a:r>
            <a:r>
              <a:rPr lang="en-US" dirty="0" err="1">
                <a:latin typeface="Arial" charset="0"/>
                <a:ea typeface="Arial" charset="0"/>
                <a:cs typeface="Arial" charset="0"/>
              </a:rPr>
              <a:t>www.creative-biostructure.com</a:t>
            </a:r>
            <a:r>
              <a:rPr lang="en-US" dirty="0">
                <a:latin typeface="Arial" charset="0"/>
                <a:ea typeface="Arial" charset="0"/>
                <a:cs typeface="Arial" charset="0"/>
              </a:rPr>
              <a:t>/comparison-of-crystallography-nmr-and-em_6.html</a:t>
            </a:r>
          </a:p>
        </p:txBody>
      </p:sp>
      <p:sp>
        <p:nvSpPr>
          <p:cNvPr id="27" name="Title 26"/>
          <p:cNvSpPr>
            <a:spLocks noGrp="1"/>
          </p:cNvSpPr>
          <p:nvPr>
            <p:ph type="title"/>
          </p:nvPr>
        </p:nvSpPr>
        <p:spPr>
          <a:xfrm>
            <a:off x="2152650" y="365127"/>
            <a:ext cx="7886700" cy="701674"/>
          </a:xfrm>
        </p:spPr>
        <p:txBody>
          <a:bodyPr>
            <a:noAutofit/>
          </a:bodyPr>
          <a:lstStyle/>
          <a:p>
            <a:r>
              <a:rPr lang="en-US" sz="3200" dirty="0"/>
              <a:t>Experimental techniques to resolve atomic structure</a:t>
            </a:r>
          </a:p>
        </p:txBody>
      </p:sp>
    </p:spTree>
    <p:extLst>
      <p:ext uri="{BB962C8B-B14F-4D97-AF65-F5344CB8AC3E}">
        <p14:creationId xmlns:p14="http://schemas.microsoft.com/office/powerpoint/2010/main" val="832093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590747" y="1677099"/>
            <a:ext cx="2782652" cy="425649"/>
          </a:xfrm>
        </p:spPr>
        <p:txBody>
          <a:bodyPr>
            <a:normAutofit fontScale="92500" lnSpcReduction="10000"/>
          </a:bodyPr>
          <a:lstStyle/>
          <a:p>
            <a:pPr algn="ctr"/>
            <a:r>
              <a:rPr lang="en-US" altLang="zh-CN" dirty="0"/>
              <a:t>SNR</a:t>
            </a:r>
            <a:r>
              <a:rPr lang="zh-CN" altLang="en-US" dirty="0"/>
              <a:t> </a:t>
            </a:r>
            <a:r>
              <a:rPr lang="en-US" altLang="zh-CN" dirty="0"/>
              <a:t>0.05</a:t>
            </a:r>
            <a:endParaRPr lang="en-US" dirty="0"/>
          </a:p>
        </p:txBody>
      </p:sp>
      <p:sp>
        <p:nvSpPr>
          <p:cNvPr id="6" name="Text Placeholder 5"/>
          <p:cNvSpPr>
            <a:spLocks noGrp="1"/>
          </p:cNvSpPr>
          <p:nvPr>
            <p:ph type="body" sz="quarter" idx="3"/>
          </p:nvPr>
        </p:nvSpPr>
        <p:spPr>
          <a:xfrm>
            <a:off x="6291806" y="1356557"/>
            <a:ext cx="4041775" cy="425649"/>
          </a:xfrm>
        </p:spPr>
        <p:txBody>
          <a:bodyPr>
            <a:noAutofit/>
          </a:bodyPr>
          <a:lstStyle/>
          <a:p>
            <a:pPr algn="ctr"/>
            <a:r>
              <a:rPr lang="en-US" sz="2200" dirty="0"/>
              <a:t>Output</a:t>
            </a:r>
          </a:p>
        </p:txBody>
      </p:sp>
      <p:sp>
        <p:nvSpPr>
          <p:cNvPr id="12" name="Text Placeholder 3"/>
          <p:cNvSpPr txBox="1">
            <a:spLocks/>
          </p:cNvSpPr>
          <p:nvPr/>
        </p:nvSpPr>
        <p:spPr>
          <a:xfrm>
            <a:off x="2047952" y="4132039"/>
            <a:ext cx="1989294" cy="425649"/>
          </a:xfrm>
          <a:prstGeom prst="rect">
            <a:avLst/>
          </a:prstGeom>
        </p:spPr>
        <p:txBody>
          <a:bodyPr vert="horz" lIns="91440" tIns="45720" rIns="91440" bIns="45720" rtlCol="0" anchor="b">
            <a:noAutofit/>
          </a:bodyPr>
          <a:lstStyle>
            <a:lvl1pPr marL="0" indent="0" algn="l" defTabSz="457200" rtl="0" eaLnBrk="1" latinLnBrk="0" hangingPunct="1">
              <a:spcBef>
                <a:spcPct val="20000"/>
              </a:spcBef>
              <a:buFont typeface="Arial"/>
              <a:buNone/>
              <a:defRPr sz="2400" b="1"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algn="ctr"/>
            <a:r>
              <a:rPr lang="en-US" altLang="zh-CN" sz="2200" dirty="0"/>
              <a:t>SNR</a:t>
            </a:r>
            <a:r>
              <a:rPr lang="zh-CN" altLang="en-US" sz="2200" dirty="0"/>
              <a:t> </a:t>
            </a:r>
            <a:r>
              <a:rPr lang="en-US" altLang="zh-CN" sz="2200" dirty="0"/>
              <a:t>0.01</a:t>
            </a:r>
            <a:endParaRPr lang="en-US" sz="2200" dirty="0"/>
          </a:p>
        </p:txBody>
      </p:sp>
      <p:sp>
        <p:nvSpPr>
          <p:cNvPr id="22" name="TextBox 21"/>
          <p:cNvSpPr txBox="1"/>
          <p:nvPr/>
        </p:nvSpPr>
        <p:spPr>
          <a:xfrm>
            <a:off x="5232470" y="1800879"/>
            <a:ext cx="1120531" cy="369332"/>
          </a:xfrm>
          <a:prstGeom prst="rect">
            <a:avLst/>
          </a:prstGeom>
          <a:noFill/>
        </p:spPr>
        <p:txBody>
          <a:bodyPr wrap="square" rtlCol="0">
            <a:spAutoFit/>
          </a:bodyPr>
          <a:lstStyle/>
          <a:p>
            <a:pPr algn="ctr"/>
            <a:r>
              <a:rPr lang="en-US" b="1" dirty="0"/>
              <a:t>DDTF</a:t>
            </a:r>
          </a:p>
        </p:txBody>
      </p:sp>
      <p:sp>
        <p:nvSpPr>
          <p:cNvPr id="23" name="TextBox 22"/>
          <p:cNvSpPr txBox="1"/>
          <p:nvPr/>
        </p:nvSpPr>
        <p:spPr>
          <a:xfrm>
            <a:off x="7212071" y="1819553"/>
            <a:ext cx="971127" cy="369332"/>
          </a:xfrm>
          <a:prstGeom prst="rect">
            <a:avLst/>
          </a:prstGeom>
          <a:noFill/>
        </p:spPr>
        <p:txBody>
          <a:bodyPr wrap="square" rtlCol="0">
            <a:spAutoFit/>
          </a:bodyPr>
          <a:lstStyle/>
          <a:p>
            <a:pPr algn="ctr"/>
            <a:r>
              <a:rPr lang="en-US" b="1" dirty="0"/>
              <a:t>BM</a:t>
            </a:r>
            <a:r>
              <a:rPr lang="en-US" altLang="zh-CN" b="1" dirty="0"/>
              <a:t>3D</a:t>
            </a:r>
            <a:endParaRPr lang="en-US" b="1" dirty="0"/>
          </a:p>
        </p:txBody>
      </p:sp>
      <p:sp>
        <p:nvSpPr>
          <p:cNvPr id="26" name="TextBox 25"/>
          <p:cNvSpPr txBox="1"/>
          <p:nvPr/>
        </p:nvSpPr>
        <p:spPr>
          <a:xfrm>
            <a:off x="8971548" y="1836151"/>
            <a:ext cx="1120531" cy="369332"/>
          </a:xfrm>
          <a:prstGeom prst="rect">
            <a:avLst/>
          </a:prstGeom>
          <a:noFill/>
        </p:spPr>
        <p:txBody>
          <a:bodyPr wrap="square" rtlCol="0">
            <a:spAutoFit/>
          </a:bodyPr>
          <a:lstStyle/>
          <a:p>
            <a:pPr algn="ctr"/>
            <a:r>
              <a:rPr lang="en-US" b="1" dirty="0"/>
              <a:t>KSVD</a:t>
            </a:r>
          </a:p>
        </p:txBody>
      </p:sp>
      <p:pic>
        <p:nvPicPr>
          <p:cNvPr id="7" name="Content Placeholder 6" descr="original005.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7197" t="12068" r="26953" b="25549"/>
          <a:stretch/>
        </p:blipFill>
        <p:spPr>
          <a:xfrm>
            <a:off x="2169677" y="2155686"/>
            <a:ext cx="1736804" cy="1736662"/>
          </a:xfrm>
        </p:spPr>
      </p:pic>
      <p:pic>
        <p:nvPicPr>
          <p:cNvPr id="21" name="Content Placeholder 22" descr="original001.jpg"/>
          <p:cNvPicPr>
            <a:picLocks noChangeAspect="1"/>
          </p:cNvPicPr>
          <p:nvPr/>
        </p:nvPicPr>
        <p:blipFill rotWithShape="1">
          <a:blip r:embed="rId3">
            <a:extLst>
              <a:ext uri="{28A0092B-C50C-407E-A947-70E740481C1C}">
                <a14:useLocalDpi xmlns:a14="http://schemas.microsoft.com/office/drawing/2010/main" val="0"/>
              </a:ext>
            </a:extLst>
          </a:blip>
          <a:srcRect l="27197" t="12068" r="27648" b="26494"/>
          <a:stretch/>
        </p:blipFill>
        <p:spPr>
          <a:xfrm>
            <a:off x="2188353" y="4610626"/>
            <a:ext cx="1755481" cy="1755332"/>
          </a:xfrm>
          <a:prstGeom prst="rect">
            <a:avLst/>
          </a:prstGeom>
        </p:spPr>
      </p:pic>
      <p:pic>
        <p:nvPicPr>
          <p:cNvPr id="10" name="Content Placeholder 9" descr="snr_005_p8.jpg"/>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26170" t="11595" r="27400" b="26494"/>
          <a:stretch/>
        </p:blipFill>
        <p:spPr>
          <a:xfrm>
            <a:off x="4882918" y="2211709"/>
            <a:ext cx="1734167" cy="1699331"/>
          </a:xfrm>
        </p:spPr>
      </p:pic>
      <p:pic>
        <p:nvPicPr>
          <p:cNvPr id="27" name="Content Placeholder 24" descr="str_001_p8.jpg"/>
          <p:cNvPicPr>
            <a:picLocks noChangeAspect="1"/>
          </p:cNvPicPr>
          <p:nvPr/>
        </p:nvPicPr>
        <p:blipFill rotWithShape="1">
          <a:blip r:embed="rId5">
            <a:extLst>
              <a:ext uri="{28A0092B-C50C-407E-A947-70E740481C1C}">
                <a14:useLocalDpi xmlns:a14="http://schemas.microsoft.com/office/drawing/2010/main" val="0"/>
              </a:ext>
            </a:extLst>
          </a:blip>
          <a:srcRect l="27099" t="13486" r="27399" b="25549"/>
          <a:stretch/>
        </p:blipFill>
        <p:spPr>
          <a:xfrm>
            <a:off x="4912572" y="4676672"/>
            <a:ext cx="1741864" cy="1715124"/>
          </a:xfrm>
          <a:prstGeom prst="rect">
            <a:avLst/>
          </a:prstGeom>
        </p:spPr>
      </p:pic>
      <p:pic>
        <p:nvPicPr>
          <p:cNvPr id="17" name="Content Placeholder 26" descr="005.png"/>
          <p:cNvPicPr>
            <a:picLocks noChangeAspect="1"/>
          </p:cNvPicPr>
          <p:nvPr/>
        </p:nvPicPr>
        <p:blipFill rotWithShape="1">
          <a:blip r:embed="rId6">
            <a:extLst>
              <a:ext uri="{28A0092B-C50C-407E-A947-70E740481C1C}">
                <a14:useLocalDpi xmlns:a14="http://schemas.microsoft.com/office/drawing/2010/main" val="0"/>
              </a:ext>
            </a:extLst>
          </a:blip>
          <a:srcRect l="28010" t="12655" r="27831" b="28903"/>
          <a:stretch/>
        </p:blipFill>
        <p:spPr>
          <a:xfrm>
            <a:off x="6817127" y="2211257"/>
            <a:ext cx="1708812" cy="1681092"/>
          </a:xfrm>
          <a:prstGeom prst="rect">
            <a:avLst/>
          </a:prstGeom>
        </p:spPr>
      </p:pic>
      <p:pic>
        <p:nvPicPr>
          <p:cNvPr id="18" name="Content Placeholder 27" descr="001.png"/>
          <p:cNvPicPr>
            <a:picLocks noChangeAspect="1"/>
          </p:cNvPicPr>
          <p:nvPr/>
        </p:nvPicPr>
        <p:blipFill rotWithShape="1">
          <a:blip r:embed="rId7">
            <a:extLst>
              <a:ext uri="{28A0092B-C50C-407E-A947-70E740481C1C}">
                <a14:useLocalDpi xmlns:a14="http://schemas.microsoft.com/office/drawing/2010/main" val="0"/>
              </a:ext>
            </a:extLst>
          </a:blip>
          <a:srcRect l="27394" t="12655" r="28447" b="28903"/>
          <a:stretch/>
        </p:blipFill>
        <p:spPr>
          <a:xfrm>
            <a:off x="6807163" y="4610626"/>
            <a:ext cx="1718777" cy="1755332"/>
          </a:xfrm>
          <a:prstGeom prst="rect">
            <a:avLst/>
          </a:prstGeom>
        </p:spPr>
      </p:pic>
      <p:pic>
        <p:nvPicPr>
          <p:cNvPr id="19" name="Content Placeholder 30" descr="005.png"/>
          <p:cNvPicPr>
            <a:picLocks noChangeAspect="1"/>
          </p:cNvPicPr>
          <p:nvPr/>
        </p:nvPicPr>
        <p:blipFill rotWithShape="1">
          <a:blip r:embed="rId8">
            <a:extLst>
              <a:ext uri="{28A0092B-C50C-407E-A947-70E740481C1C}">
                <a14:useLocalDpi xmlns:a14="http://schemas.microsoft.com/office/drawing/2010/main" val="0"/>
              </a:ext>
            </a:extLst>
          </a:blip>
          <a:srcRect l="27285" t="11681" r="28556" b="29876"/>
          <a:stretch/>
        </p:blipFill>
        <p:spPr>
          <a:xfrm>
            <a:off x="8687638" y="2188887"/>
            <a:ext cx="1750549" cy="1722153"/>
          </a:xfrm>
          <a:prstGeom prst="rect">
            <a:avLst/>
          </a:prstGeom>
        </p:spPr>
      </p:pic>
      <p:pic>
        <p:nvPicPr>
          <p:cNvPr id="20" name="Content Placeholder 31" descr="001.png"/>
          <p:cNvPicPr>
            <a:picLocks noChangeAspect="1"/>
          </p:cNvPicPr>
          <p:nvPr/>
        </p:nvPicPr>
        <p:blipFill rotWithShape="1">
          <a:blip r:embed="rId9">
            <a:extLst>
              <a:ext uri="{28A0092B-C50C-407E-A947-70E740481C1C}">
                <a14:useLocalDpi xmlns:a14="http://schemas.microsoft.com/office/drawing/2010/main" val="0"/>
              </a:ext>
            </a:extLst>
          </a:blip>
          <a:srcRect l="27394" t="11681" r="27723" b="25980"/>
          <a:stretch/>
        </p:blipFill>
        <p:spPr>
          <a:xfrm>
            <a:off x="8726118" y="4616132"/>
            <a:ext cx="1719872" cy="1775664"/>
          </a:xfrm>
          <a:prstGeom prst="rect">
            <a:avLst/>
          </a:prstGeom>
        </p:spPr>
      </p:pic>
      <p:pic>
        <p:nvPicPr>
          <p:cNvPr id="24" name="Picture 23"/>
          <p:cNvPicPr>
            <a:picLocks noChangeAspect="1"/>
          </p:cNvPicPr>
          <p:nvPr/>
        </p:nvPicPr>
        <p:blipFill>
          <a:blip r:embed="rId10"/>
          <a:stretch>
            <a:fillRect/>
          </a:stretch>
        </p:blipFill>
        <p:spPr>
          <a:xfrm>
            <a:off x="8942764" y="136788"/>
            <a:ext cx="933706" cy="742120"/>
          </a:xfrm>
          <a:prstGeom prst="rect">
            <a:avLst/>
          </a:prstGeom>
        </p:spPr>
      </p:pic>
      <p:sp>
        <p:nvSpPr>
          <p:cNvPr id="25" name="TextBox 24"/>
          <p:cNvSpPr txBox="1"/>
          <p:nvPr/>
        </p:nvSpPr>
        <p:spPr>
          <a:xfrm>
            <a:off x="8692364" y="829399"/>
            <a:ext cx="2071401" cy="369332"/>
          </a:xfrm>
          <a:prstGeom prst="rect">
            <a:avLst/>
          </a:prstGeom>
          <a:noFill/>
        </p:spPr>
        <p:txBody>
          <a:bodyPr wrap="none" rtlCol="0">
            <a:spAutoFit/>
          </a:bodyPr>
          <a:lstStyle/>
          <a:p>
            <a:r>
              <a:rPr lang="en-US"/>
              <a:t>c.f. </a:t>
            </a:r>
            <a:r>
              <a:rPr lang="en-US" dirty="0"/>
              <a:t>Clean image</a:t>
            </a:r>
          </a:p>
        </p:txBody>
      </p:sp>
    </p:spTree>
    <p:extLst>
      <p:ext uri="{BB962C8B-B14F-4D97-AF65-F5344CB8AC3E}">
        <p14:creationId xmlns:p14="http://schemas.microsoft.com/office/powerpoint/2010/main" val="3057153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Performances of CWF in aspire</a:t>
            </a:r>
          </a:p>
        </p:txBody>
      </p:sp>
      <p:sp>
        <p:nvSpPr>
          <p:cNvPr id="3" name="Content Placeholder 2"/>
          <p:cNvSpPr>
            <a:spLocks noGrp="1"/>
          </p:cNvSpPr>
          <p:nvPr>
            <p:ph idx="1"/>
          </p:nvPr>
        </p:nvSpPr>
        <p:spPr/>
        <p:txBody>
          <a:bodyPr>
            <a:normAutofit/>
          </a:bodyPr>
          <a:lstStyle/>
          <a:p>
            <a:r>
              <a:rPr lang="en-US" sz="2400" dirty="0"/>
              <a:t>Covariance Wiener filtering achieves the </a:t>
            </a:r>
            <a:r>
              <a:rPr lang="en-US" sz="2400" dirty="0" err="1"/>
              <a:t>denoising</a:t>
            </a:r>
            <a:r>
              <a:rPr lang="en-US" sz="2400" dirty="0"/>
              <a:t> of an image by Wiener filtering, where the statistical quantities (mean, covariance matrix) are estimated from massive noisy images.</a:t>
            </a:r>
          </a:p>
          <a:p>
            <a:r>
              <a:rPr lang="en-US" sz="2400" dirty="0"/>
              <a:t>Fast since steerable PCA is applied to reduce the dimensionality</a:t>
            </a:r>
          </a:p>
          <a:p>
            <a:r>
              <a:rPr lang="en-US" sz="2400" dirty="0"/>
              <a:t>Achieve better performances when the number of noisy images increases.</a:t>
            </a:r>
          </a:p>
        </p:txBody>
      </p:sp>
      <p:sp>
        <p:nvSpPr>
          <p:cNvPr id="4" name="Rectangle 3">
            <a:extLst>
              <a:ext uri="{FF2B5EF4-FFF2-40B4-BE49-F238E27FC236}">
                <a16:creationId xmlns="" xmlns:a16="http://schemas.microsoft.com/office/drawing/2014/main" id="{6BD1B118-2450-4BBC-BBC0-D4A13526B0D3}"/>
              </a:ext>
            </a:extLst>
          </p:cNvPr>
          <p:cNvSpPr/>
          <p:nvPr/>
        </p:nvSpPr>
        <p:spPr>
          <a:xfrm>
            <a:off x="3029608" y="6139822"/>
            <a:ext cx="3770584" cy="369332"/>
          </a:xfrm>
          <a:prstGeom prst="rect">
            <a:avLst/>
          </a:prstGeom>
        </p:spPr>
        <p:txBody>
          <a:bodyPr wrap="none">
            <a:spAutoFit/>
          </a:bodyPr>
          <a:lstStyle/>
          <a:p>
            <a:r>
              <a:rPr lang="en-US" dirty="0"/>
              <a:t>https://arxiv.org/abs/1602.06632</a:t>
            </a:r>
          </a:p>
        </p:txBody>
      </p:sp>
    </p:spTree>
    <p:extLst>
      <p:ext uri="{BB962C8B-B14F-4D97-AF65-F5344CB8AC3E}">
        <p14:creationId xmlns:p14="http://schemas.microsoft.com/office/powerpoint/2010/main" val="937336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Performances of CWF vs. # of images</a:t>
            </a:r>
          </a:p>
        </p:txBody>
      </p:sp>
      <p:pic>
        <p:nvPicPr>
          <p:cNvPr id="4" name="Picture 3"/>
          <p:cNvPicPr>
            <a:picLocks noChangeAspect="1"/>
          </p:cNvPicPr>
          <p:nvPr/>
        </p:nvPicPr>
        <p:blipFill>
          <a:blip r:embed="rId2"/>
          <a:stretch>
            <a:fillRect/>
          </a:stretch>
        </p:blipFill>
        <p:spPr>
          <a:xfrm>
            <a:off x="2254421" y="1656608"/>
            <a:ext cx="1826867" cy="1337068"/>
          </a:xfrm>
          <a:prstGeom prst="rect">
            <a:avLst/>
          </a:prstGeom>
        </p:spPr>
      </p:pic>
      <p:pic>
        <p:nvPicPr>
          <p:cNvPr id="5" name="Picture 4"/>
          <p:cNvPicPr>
            <a:picLocks noChangeAspect="1"/>
          </p:cNvPicPr>
          <p:nvPr/>
        </p:nvPicPr>
        <p:blipFill>
          <a:blip r:embed="rId3"/>
          <a:stretch>
            <a:fillRect/>
          </a:stretch>
        </p:blipFill>
        <p:spPr>
          <a:xfrm>
            <a:off x="4993364" y="1656608"/>
            <a:ext cx="1826867" cy="1332518"/>
          </a:xfrm>
          <a:prstGeom prst="rect">
            <a:avLst/>
          </a:prstGeom>
        </p:spPr>
      </p:pic>
      <p:pic>
        <p:nvPicPr>
          <p:cNvPr id="6" name="Picture 5"/>
          <p:cNvPicPr>
            <a:picLocks noChangeAspect="1"/>
          </p:cNvPicPr>
          <p:nvPr/>
        </p:nvPicPr>
        <p:blipFill>
          <a:blip r:embed="rId4"/>
          <a:stretch>
            <a:fillRect/>
          </a:stretch>
        </p:blipFill>
        <p:spPr>
          <a:xfrm>
            <a:off x="2261072" y="3708286"/>
            <a:ext cx="3130213" cy="2257619"/>
          </a:xfrm>
          <a:prstGeom prst="rect">
            <a:avLst/>
          </a:prstGeom>
        </p:spPr>
      </p:pic>
      <p:pic>
        <p:nvPicPr>
          <p:cNvPr id="7" name="Picture 6"/>
          <p:cNvPicPr>
            <a:picLocks noChangeAspect="1"/>
          </p:cNvPicPr>
          <p:nvPr/>
        </p:nvPicPr>
        <p:blipFill>
          <a:blip r:embed="rId5"/>
          <a:stretch>
            <a:fillRect/>
          </a:stretch>
        </p:blipFill>
        <p:spPr>
          <a:xfrm>
            <a:off x="6231174" y="3696169"/>
            <a:ext cx="3143431" cy="2281855"/>
          </a:xfrm>
          <a:prstGeom prst="rect">
            <a:avLst/>
          </a:prstGeom>
        </p:spPr>
      </p:pic>
      <p:sp>
        <p:nvSpPr>
          <p:cNvPr id="8" name="TextBox 7"/>
          <p:cNvSpPr txBox="1"/>
          <p:nvPr/>
        </p:nvSpPr>
        <p:spPr>
          <a:xfrm>
            <a:off x="2349804" y="3076226"/>
            <a:ext cx="1747594" cy="369332"/>
          </a:xfrm>
          <a:prstGeom prst="rect">
            <a:avLst/>
          </a:prstGeom>
          <a:noFill/>
        </p:spPr>
        <p:txBody>
          <a:bodyPr wrap="none" rtlCol="0">
            <a:spAutoFit/>
          </a:bodyPr>
          <a:lstStyle/>
          <a:p>
            <a:r>
              <a:rPr lang="en-US" dirty="0"/>
              <a:t>Clean images</a:t>
            </a:r>
          </a:p>
        </p:txBody>
      </p:sp>
      <p:sp>
        <p:nvSpPr>
          <p:cNvPr id="9" name="TextBox 8"/>
          <p:cNvSpPr txBox="1"/>
          <p:nvPr/>
        </p:nvSpPr>
        <p:spPr>
          <a:xfrm>
            <a:off x="5362417" y="3051269"/>
            <a:ext cx="1199367" cy="369332"/>
          </a:xfrm>
          <a:prstGeom prst="rect">
            <a:avLst/>
          </a:prstGeom>
          <a:noFill/>
        </p:spPr>
        <p:txBody>
          <a:bodyPr wrap="none" rtlCol="0">
            <a:spAutoFit/>
          </a:bodyPr>
          <a:lstStyle/>
          <a:p>
            <a:r>
              <a:rPr lang="en-US"/>
              <a:t>SNR=0.01</a:t>
            </a:r>
            <a:endParaRPr lang="en-US" dirty="0"/>
          </a:p>
        </p:txBody>
      </p:sp>
      <p:sp>
        <p:nvSpPr>
          <p:cNvPr id="10" name="TextBox 9"/>
          <p:cNvSpPr txBox="1"/>
          <p:nvPr/>
        </p:nvSpPr>
        <p:spPr>
          <a:xfrm>
            <a:off x="1981201" y="5978025"/>
            <a:ext cx="4068743" cy="646331"/>
          </a:xfrm>
          <a:prstGeom prst="rect">
            <a:avLst/>
          </a:prstGeom>
          <a:noFill/>
        </p:spPr>
        <p:txBody>
          <a:bodyPr wrap="none" rtlCol="0">
            <a:spAutoFit/>
          </a:bodyPr>
          <a:lstStyle/>
          <a:p>
            <a:r>
              <a:rPr lang="en-US" dirty="0" err="1"/>
              <a:t>Denoised</a:t>
            </a:r>
            <a:r>
              <a:rPr lang="en-US" dirty="0"/>
              <a:t> results using 1000 images</a:t>
            </a:r>
          </a:p>
          <a:p>
            <a:r>
              <a:rPr lang="en-US" dirty="0"/>
              <a:t>Cost 2.5G memory</a:t>
            </a:r>
          </a:p>
        </p:txBody>
      </p:sp>
      <p:sp>
        <p:nvSpPr>
          <p:cNvPr id="11" name="TextBox 10"/>
          <p:cNvSpPr txBox="1"/>
          <p:nvPr/>
        </p:nvSpPr>
        <p:spPr>
          <a:xfrm>
            <a:off x="6096000" y="6079692"/>
            <a:ext cx="3940502" cy="369332"/>
          </a:xfrm>
          <a:prstGeom prst="rect">
            <a:avLst/>
          </a:prstGeom>
          <a:noFill/>
        </p:spPr>
        <p:txBody>
          <a:bodyPr wrap="none" rtlCol="0">
            <a:spAutoFit/>
          </a:bodyPr>
          <a:lstStyle/>
          <a:p>
            <a:r>
              <a:rPr lang="en-US" dirty="0" err="1"/>
              <a:t>Denoised</a:t>
            </a:r>
            <a:r>
              <a:rPr lang="en-US" dirty="0"/>
              <a:t> results using 100 images</a:t>
            </a:r>
          </a:p>
        </p:txBody>
      </p:sp>
      <p:sp>
        <p:nvSpPr>
          <p:cNvPr id="12" name="Down Arrow 11"/>
          <p:cNvSpPr/>
          <p:nvPr/>
        </p:nvSpPr>
        <p:spPr>
          <a:xfrm rot="1994891">
            <a:off x="4283104" y="3051270"/>
            <a:ext cx="532737" cy="64489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rot="19734938">
            <a:off x="6871476" y="2955835"/>
            <a:ext cx="532737" cy="64489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362417" y="6506943"/>
            <a:ext cx="6032421" cy="307777"/>
          </a:xfrm>
          <a:prstGeom prst="rect">
            <a:avLst/>
          </a:prstGeom>
          <a:noFill/>
        </p:spPr>
        <p:txBody>
          <a:bodyPr wrap="none" rtlCol="0">
            <a:spAutoFit/>
          </a:bodyPr>
          <a:lstStyle/>
          <a:p>
            <a:r>
              <a:rPr lang="en-US" sz="1400" dirty="0"/>
              <a:t>Synthetic dataset using </a:t>
            </a:r>
            <a:r>
              <a:rPr lang="en-US" sz="1400" dirty="0" err="1"/>
              <a:t>P.falciparum</a:t>
            </a:r>
            <a:r>
              <a:rPr lang="en-US" sz="1400" dirty="0"/>
              <a:t> 80S ribosome bound to E-</a:t>
            </a:r>
            <a:r>
              <a:rPr lang="en-US" sz="1400" dirty="0" err="1"/>
              <a:t>tRNA</a:t>
            </a:r>
            <a:endParaRPr lang="en-US" sz="1400" dirty="0"/>
          </a:p>
        </p:txBody>
      </p:sp>
    </p:spTree>
    <p:extLst>
      <p:ext uri="{BB962C8B-B14F-4D97-AF65-F5344CB8AC3E}">
        <p14:creationId xmlns:p14="http://schemas.microsoft.com/office/powerpoint/2010/main" val="212383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798619"/>
          </a:xfrm>
        </p:spPr>
        <p:txBody>
          <a:bodyPr>
            <a:normAutofit/>
          </a:bodyPr>
          <a:lstStyle/>
          <a:p>
            <a:r>
              <a:rPr lang="en-US" sz="3200" dirty="0"/>
              <a:t>Performance of CWF vs. SNR</a:t>
            </a:r>
          </a:p>
        </p:txBody>
      </p:sp>
      <p:sp>
        <p:nvSpPr>
          <p:cNvPr id="3" name="Text Placeholder 2"/>
          <p:cNvSpPr>
            <a:spLocks noGrp="1"/>
          </p:cNvSpPr>
          <p:nvPr>
            <p:ph type="body" idx="1"/>
          </p:nvPr>
        </p:nvSpPr>
        <p:spPr>
          <a:xfrm>
            <a:off x="2481440" y="1073257"/>
            <a:ext cx="1293676" cy="639762"/>
          </a:xfrm>
        </p:spPr>
        <p:txBody>
          <a:bodyPr/>
          <a:lstStyle/>
          <a:p>
            <a:r>
              <a:rPr lang="en-US" dirty="0"/>
              <a:t>SNR</a:t>
            </a:r>
            <a:r>
              <a:rPr lang="en-US" altLang="zh-CN" dirty="0"/>
              <a:t>=0.8</a:t>
            </a:r>
            <a:endParaRPr lang="en-US" dirty="0"/>
          </a:p>
        </p:txBody>
      </p:sp>
      <p:pic>
        <p:nvPicPr>
          <p:cNvPr id="7" name="Content Placeholder 6" descr="0.8.png"/>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xfrm>
            <a:off x="1981200" y="1713020"/>
            <a:ext cx="2145994" cy="2098773"/>
          </a:xfrm>
        </p:spPr>
      </p:pic>
      <p:sp>
        <p:nvSpPr>
          <p:cNvPr id="5" name="Text Placeholder 4"/>
          <p:cNvSpPr>
            <a:spLocks noGrp="1"/>
          </p:cNvSpPr>
          <p:nvPr>
            <p:ph type="body" sz="quarter" idx="3"/>
          </p:nvPr>
        </p:nvSpPr>
        <p:spPr>
          <a:xfrm>
            <a:off x="5168546" y="1073257"/>
            <a:ext cx="1665826" cy="639762"/>
          </a:xfrm>
        </p:spPr>
        <p:txBody>
          <a:bodyPr/>
          <a:lstStyle/>
          <a:p>
            <a:pPr algn="ctr"/>
            <a:r>
              <a:rPr lang="en-US" dirty="0"/>
              <a:t>SNR</a:t>
            </a:r>
            <a:r>
              <a:rPr lang="en-US" altLang="zh-CN" dirty="0"/>
              <a:t>=0.4</a:t>
            </a:r>
            <a:endParaRPr lang="en-US" dirty="0"/>
          </a:p>
        </p:txBody>
      </p:sp>
      <p:pic>
        <p:nvPicPr>
          <p:cNvPr id="8" name="Content Placeholder 7" descr="0.4.png"/>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xfrm>
            <a:off x="4879946" y="1713020"/>
            <a:ext cx="2146836" cy="2098773"/>
          </a:xfrm>
        </p:spPr>
      </p:pic>
      <p:sp>
        <p:nvSpPr>
          <p:cNvPr id="9" name="Text Placeholder 2"/>
          <p:cNvSpPr txBox="1">
            <a:spLocks/>
          </p:cNvSpPr>
          <p:nvPr/>
        </p:nvSpPr>
        <p:spPr>
          <a:xfrm>
            <a:off x="7312054" y="1207485"/>
            <a:ext cx="3052666" cy="479781"/>
          </a:xfrm>
          <a:prstGeom prst="rect">
            <a:avLst/>
          </a:prstGeom>
        </p:spPr>
        <p:txBody>
          <a:bodyPr vert="horz" lIns="91440" tIns="45720" rIns="91440" bIns="45720" rtlCol="0" anchor="b">
            <a:normAutofit/>
          </a:bodyPr>
          <a:lstStyle>
            <a:lvl1pPr marL="0" indent="0" algn="l" defTabSz="457200" rtl="0" eaLnBrk="1" latinLnBrk="0" hangingPunct="1">
              <a:spcBef>
                <a:spcPct val="20000"/>
              </a:spcBef>
              <a:buFont typeface="Arial"/>
              <a:buNone/>
              <a:defRPr sz="2400" b="1"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algn="ctr"/>
            <a:r>
              <a:rPr lang="en-US" dirty="0"/>
              <a:t>SNR</a:t>
            </a:r>
            <a:r>
              <a:rPr lang="en-US" altLang="zh-CN" dirty="0"/>
              <a:t>=0.1</a:t>
            </a:r>
            <a:endParaRPr lang="en-US" dirty="0"/>
          </a:p>
        </p:txBody>
      </p:sp>
      <p:pic>
        <p:nvPicPr>
          <p:cNvPr id="10" name="Content Placeholder 6" descr="0.1.png"/>
          <p:cNvPicPr>
            <a:picLocks noChangeAspect="1"/>
          </p:cNvPicPr>
          <p:nvPr/>
        </p:nvPicPr>
        <p:blipFill>
          <a:blip r:embed="rId4">
            <a:extLst>
              <a:ext uri="{28A0092B-C50C-407E-A947-70E740481C1C}">
                <a14:useLocalDpi xmlns:a14="http://schemas.microsoft.com/office/drawing/2010/main" val="0"/>
              </a:ext>
            </a:extLst>
          </a:blip>
          <a:srcRect t="1100" b="1100"/>
          <a:stretch>
            <a:fillRect/>
          </a:stretch>
        </p:blipFill>
        <p:spPr>
          <a:xfrm>
            <a:off x="7754575" y="1731784"/>
            <a:ext cx="2126807" cy="2080009"/>
          </a:xfrm>
          <a:prstGeom prst="rect">
            <a:avLst/>
          </a:prstGeom>
        </p:spPr>
      </p:pic>
      <p:sp>
        <p:nvSpPr>
          <p:cNvPr id="11" name="Text Placeholder 4"/>
          <p:cNvSpPr txBox="1">
            <a:spLocks/>
          </p:cNvSpPr>
          <p:nvPr/>
        </p:nvSpPr>
        <p:spPr>
          <a:xfrm>
            <a:off x="4358074" y="3984988"/>
            <a:ext cx="3216846" cy="383703"/>
          </a:xfrm>
          <a:prstGeom prst="rect">
            <a:avLst/>
          </a:prstGeom>
        </p:spPr>
        <p:txBody>
          <a:bodyPr vert="horz" lIns="91440" tIns="45720" rIns="91440" bIns="45720" rtlCol="0" anchor="b">
            <a:normAutofit fontScale="92500" lnSpcReduction="20000"/>
          </a:bodyPr>
          <a:lstStyle>
            <a:lvl1pPr marL="0" indent="0" algn="l" defTabSz="457200" rtl="0" eaLnBrk="1" latinLnBrk="0" hangingPunct="1">
              <a:spcBef>
                <a:spcPct val="20000"/>
              </a:spcBef>
              <a:buFont typeface="Arial"/>
              <a:buNone/>
              <a:defRPr sz="2400" b="1"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algn="ctr"/>
            <a:r>
              <a:rPr lang="en-US" dirty="0"/>
              <a:t>SNR</a:t>
            </a:r>
            <a:r>
              <a:rPr lang="en-US" altLang="zh-CN" dirty="0"/>
              <a:t>=0.05</a:t>
            </a:r>
            <a:endParaRPr lang="en-US" dirty="0"/>
          </a:p>
        </p:txBody>
      </p:sp>
      <p:pic>
        <p:nvPicPr>
          <p:cNvPr id="12" name="Content Placeholder 7" descr="0.05.png"/>
          <p:cNvPicPr>
            <a:picLocks noChangeAspect="1"/>
          </p:cNvPicPr>
          <p:nvPr/>
        </p:nvPicPr>
        <p:blipFill>
          <a:blip r:embed="rId5">
            <a:extLst>
              <a:ext uri="{28A0092B-C50C-407E-A947-70E740481C1C}">
                <a14:useLocalDpi xmlns:a14="http://schemas.microsoft.com/office/drawing/2010/main" val="0"/>
              </a:ext>
            </a:extLst>
          </a:blip>
          <a:srcRect t="1119" b="1119"/>
          <a:stretch>
            <a:fillRect/>
          </a:stretch>
        </p:blipFill>
        <p:spPr>
          <a:xfrm>
            <a:off x="4864133" y="4426424"/>
            <a:ext cx="2223984" cy="2174194"/>
          </a:xfrm>
          <a:prstGeom prst="rect">
            <a:avLst/>
          </a:prstGeom>
        </p:spPr>
      </p:pic>
      <p:sp>
        <p:nvSpPr>
          <p:cNvPr id="4" name="TextBox 3"/>
          <p:cNvSpPr txBox="1"/>
          <p:nvPr/>
        </p:nvSpPr>
        <p:spPr>
          <a:xfrm>
            <a:off x="7347786" y="6415952"/>
            <a:ext cx="3470822" cy="369332"/>
          </a:xfrm>
          <a:prstGeom prst="rect">
            <a:avLst/>
          </a:prstGeom>
          <a:noFill/>
        </p:spPr>
        <p:txBody>
          <a:bodyPr wrap="none" rtlCol="0">
            <a:spAutoFit/>
          </a:bodyPr>
          <a:lstStyle/>
          <a:p>
            <a:r>
              <a:rPr lang="en-US" dirty="0"/>
              <a:t>Using 2000 images to </a:t>
            </a:r>
            <a:r>
              <a:rPr lang="en-US" dirty="0" err="1"/>
              <a:t>denoise</a:t>
            </a:r>
            <a:endParaRPr lang="en-US" dirty="0"/>
          </a:p>
        </p:txBody>
      </p:sp>
    </p:spTree>
    <p:extLst>
      <p:ext uri="{BB962C8B-B14F-4D97-AF65-F5344CB8AC3E}">
        <p14:creationId xmlns:p14="http://schemas.microsoft.com/office/powerpoint/2010/main" val="1348712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nvPr>
        </p:nvGraphicFramePr>
        <p:xfrm>
          <a:off x="2541326" y="853936"/>
          <a:ext cx="6695439" cy="5030030"/>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 xmlns:a16="http://schemas.microsoft.com/office/drawing/2014/main" id="{A7F3E6F4-A3C1-4D66-9D94-2276D50D99E5}"/>
              </a:ext>
            </a:extLst>
          </p:cNvPr>
          <p:cNvPicPr>
            <a:picLocks noChangeAspect="1"/>
          </p:cNvPicPr>
          <p:nvPr/>
        </p:nvPicPr>
        <p:blipFill>
          <a:blip r:embed="rId3"/>
          <a:stretch>
            <a:fillRect/>
          </a:stretch>
        </p:blipFill>
        <p:spPr>
          <a:xfrm>
            <a:off x="8773925" y="5334000"/>
            <a:ext cx="3297677" cy="864097"/>
          </a:xfrm>
          <a:prstGeom prst="rect">
            <a:avLst/>
          </a:prstGeom>
        </p:spPr>
      </p:pic>
    </p:spTree>
    <p:extLst>
      <p:ext uri="{BB962C8B-B14F-4D97-AF65-F5344CB8AC3E}">
        <p14:creationId xmlns:p14="http://schemas.microsoft.com/office/powerpoint/2010/main" val="896722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nvPr>
        </p:nvGraphicFramePr>
        <p:xfrm>
          <a:off x="2616200" y="1003300"/>
          <a:ext cx="6959600" cy="48514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 xmlns:a16="http://schemas.microsoft.com/office/drawing/2014/main" id="{1B3E63DE-2078-4970-8A60-66BCE637CE7A}"/>
              </a:ext>
            </a:extLst>
          </p:cNvPr>
          <p:cNvPicPr>
            <a:picLocks noChangeAspect="1"/>
          </p:cNvPicPr>
          <p:nvPr/>
        </p:nvPicPr>
        <p:blipFill>
          <a:blip r:embed="rId3"/>
          <a:stretch>
            <a:fillRect/>
          </a:stretch>
        </p:blipFill>
        <p:spPr>
          <a:xfrm>
            <a:off x="9400959" y="5128260"/>
            <a:ext cx="2816608" cy="1241922"/>
          </a:xfrm>
          <a:prstGeom prst="rect">
            <a:avLst/>
          </a:prstGeom>
        </p:spPr>
      </p:pic>
      <p:sp>
        <p:nvSpPr>
          <p:cNvPr id="2" name="TextBox 1">
            <a:extLst>
              <a:ext uri="{FF2B5EF4-FFF2-40B4-BE49-F238E27FC236}">
                <a16:creationId xmlns="" xmlns:a16="http://schemas.microsoft.com/office/drawing/2014/main" id="{C1DE379F-B1FB-403B-8595-1ECBA6962010}"/>
              </a:ext>
            </a:extLst>
          </p:cNvPr>
          <p:cNvSpPr txBox="1"/>
          <p:nvPr/>
        </p:nvSpPr>
        <p:spPr>
          <a:xfrm>
            <a:off x="2270760" y="6004560"/>
            <a:ext cx="3841116" cy="369332"/>
          </a:xfrm>
          <a:prstGeom prst="rect">
            <a:avLst/>
          </a:prstGeom>
          <a:noFill/>
        </p:spPr>
        <p:txBody>
          <a:bodyPr wrap="none" rtlCol="0">
            <a:spAutoFit/>
          </a:bodyPr>
          <a:lstStyle/>
          <a:p>
            <a:r>
              <a:rPr lang="en-US" dirty="0">
                <a:solidFill>
                  <a:srgbClr val="FF0000"/>
                </a:solidFill>
              </a:rPr>
              <a:t>The result is bad as the SNR is low</a:t>
            </a:r>
          </a:p>
        </p:txBody>
      </p:sp>
    </p:spTree>
    <p:extLst>
      <p:ext uri="{BB962C8B-B14F-4D97-AF65-F5344CB8AC3E}">
        <p14:creationId xmlns:p14="http://schemas.microsoft.com/office/powerpoint/2010/main" val="1424499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1F7EAF-213D-4977-A6D1-7B7741DE6984}"/>
              </a:ext>
            </a:extLst>
          </p:cNvPr>
          <p:cNvSpPr>
            <a:spLocks noGrp="1"/>
          </p:cNvSpPr>
          <p:nvPr>
            <p:ph type="title"/>
          </p:nvPr>
        </p:nvSpPr>
        <p:spPr/>
        <p:txBody>
          <a:bodyPr>
            <a:normAutofit fontScale="90000"/>
          </a:bodyPr>
          <a:lstStyle/>
          <a:p>
            <a:r>
              <a:rPr lang="en-US" dirty="0"/>
              <a:t>Data</a:t>
            </a:r>
            <a:r>
              <a:rPr lang="en-US" altLang="zh-CN" dirty="0"/>
              <a:t>set</a:t>
            </a:r>
            <a:endParaRPr lang="en-US" dirty="0"/>
          </a:p>
        </p:txBody>
      </p:sp>
      <p:sp>
        <p:nvSpPr>
          <p:cNvPr id="3" name="Content Placeholder 2">
            <a:extLst>
              <a:ext uri="{FF2B5EF4-FFF2-40B4-BE49-F238E27FC236}">
                <a16:creationId xmlns="" xmlns:a16="http://schemas.microsoft.com/office/drawing/2014/main" id="{76B16A58-CA5B-4154-A547-1A325F6D0192}"/>
              </a:ext>
            </a:extLst>
          </p:cNvPr>
          <p:cNvSpPr>
            <a:spLocks noGrp="1"/>
          </p:cNvSpPr>
          <p:nvPr>
            <p:ph sz="quarter" idx="11"/>
          </p:nvPr>
        </p:nvSpPr>
        <p:spPr/>
        <p:txBody>
          <a:bodyPr/>
          <a:lstStyle/>
          <a:p>
            <a:r>
              <a:rPr lang="en-US" dirty="0"/>
              <a:t>1. Choose the first 10000 evidence clean images which from </a:t>
            </a:r>
            <a:r>
              <a:rPr lang="en-US" dirty="0" err="1"/>
              <a:t>cryosparc</a:t>
            </a:r>
            <a:r>
              <a:rPr lang="en-US" dirty="0"/>
              <a:t>.</a:t>
            </a:r>
          </a:p>
          <a:p>
            <a:endParaRPr lang="en-US" dirty="0"/>
          </a:p>
          <a:p>
            <a:endParaRPr lang="en-US" dirty="0"/>
          </a:p>
          <a:p>
            <a:r>
              <a:rPr lang="en-US" dirty="0"/>
              <a:t>Sometimes, it is necessary to add contrast transfer function to clean images as reference.</a:t>
            </a:r>
          </a:p>
          <a:p>
            <a:pPr marL="0" indent="0">
              <a:buNone/>
            </a:pPr>
            <a:r>
              <a:rPr lang="en-US" dirty="0"/>
              <a:t>     Noisy image = clean image* CTF (in </a:t>
            </a:r>
            <a:r>
              <a:rPr lang="en-US" dirty="0" err="1"/>
              <a:t>fourier</a:t>
            </a:r>
            <a:r>
              <a:rPr lang="en-US" dirty="0"/>
              <a:t> domain)+ noise</a:t>
            </a:r>
          </a:p>
        </p:txBody>
      </p:sp>
      <p:pic>
        <p:nvPicPr>
          <p:cNvPr id="4" name="Picture 3">
            <a:extLst>
              <a:ext uri="{FF2B5EF4-FFF2-40B4-BE49-F238E27FC236}">
                <a16:creationId xmlns="" xmlns:a16="http://schemas.microsoft.com/office/drawing/2014/main" id="{8D214393-F260-4D75-86C0-CE3E8C0A2AD9}"/>
              </a:ext>
            </a:extLst>
          </p:cNvPr>
          <p:cNvPicPr>
            <a:picLocks noChangeAspect="1"/>
          </p:cNvPicPr>
          <p:nvPr/>
        </p:nvPicPr>
        <p:blipFill>
          <a:blip r:embed="rId2"/>
          <a:stretch>
            <a:fillRect/>
          </a:stretch>
        </p:blipFill>
        <p:spPr>
          <a:xfrm>
            <a:off x="5395894" y="3653390"/>
            <a:ext cx="3384018" cy="2538014"/>
          </a:xfrm>
          <a:prstGeom prst="rect">
            <a:avLst/>
          </a:prstGeom>
        </p:spPr>
      </p:pic>
      <p:pic>
        <p:nvPicPr>
          <p:cNvPr id="5" name="Picture 4">
            <a:extLst>
              <a:ext uri="{FF2B5EF4-FFF2-40B4-BE49-F238E27FC236}">
                <a16:creationId xmlns="" xmlns:a16="http://schemas.microsoft.com/office/drawing/2014/main" id="{490A7911-1B39-4F57-9B98-8E89EDA5EB7F}"/>
              </a:ext>
            </a:extLst>
          </p:cNvPr>
          <p:cNvPicPr>
            <a:picLocks noChangeAspect="1"/>
          </p:cNvPicPr>
          <p:nvPr/>
        </p:nvPicPr>
        <p:blipFill>
          <a:blip r:embed="rId3"/>
          <a:stretch>
            <a:fillRect/>
          </a:stretch>
        </p:blipFill>
        <p:spPr>
          <a:xfrm>
            <a:off x="2338217" y="3769317"/>
            <a:ext cx="2422087" cy="2422087"/>
          </a:xfrm>
          <a:prstGeom prst="rect">
            <a:avLst/>
          </a:prstGeom>
        </p:spPr>
      </p:pic>
      <p:sp>
        <p:nvSpPr>
          <p:cNvPr id="6" name="TextBox 5">
            <a:extLst>
              <a:ext uri="{FF2B5EF4-FFF2-40B4-BE49-F238E27FC236}">
                <a16:creationId xmlns="" xmlns:a16="http://schemas.microsoft.com/office/drawing/2014/main" id="{754D3DC2-EFC4-45AC-800A-A9EF43211C27}"/>
              </a:ext>
            </a:extLst>
          </p:cNvPr>
          <p:cNvSpPr txBox="1"/>
          <p:nvPr/>
        </p:nvSpPr>
        <p:spPr>
          <a:xfrm>
            <a:off x="9810303" y="4991100"/>
            <a:ext cx="1228725" cy="369332"/>
          </a:xfrm>
          <a:prstGeom prst="rect">
            <a:avLst/>
          </a:prstGeom>
          <a:noFill/>
        </p:spPr>
        <p:txBody>
          <a:bodyPr wrap="square" rtlCol="0">
            <a:spAutoFit/>
          </a:bodyPr>
          <a:lstStyle/>
          <a:p>
            <a:r>
              <a:rPr lang="en-US" dirty="0"/>
              <a:t>Blurring</a:t>
            </a:r>
          </a:p>
        </p:txBody>
      </p:sp>
    </p:spTree>
    <p:extLst>
      <p:ext uri="{BB962C8B-B14F-4D97-AF65-F5344CB8AC3E}">
        <p14:creationId xmlns:p14="http://schemas.microsoft.com/office/powerpoint/2010/main" val="171964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9D9435-FD52-4CA1-93E2-4EF467DF2B53}"/>
              </a:ext>
            </a:extLst>
          </p:cNvPr>
          <p:cNvSpPr>
            <a:spLocks noGrp="1"/>
          </p:cNvSpPr>
          <p:nvPr>
            <p:ph type="title"/>
          </p:nvPr>
        </p:nvSpPr>
        <p:spPr/>
        <p:txBody>
          <a:bodyPr>
            <a:normAutofit fontScale="90000"/>
          </a:bodyPr>
          <a:lstStyle/>
          <a:p>
            <a:r>
              <a:rPr lang="en-US" dirty="0" err="1"/>
              <a:t>GAN_structure</a:t>
            </a:r>
            <a:endParaRPr lang="en-US" dirty="0"/>
          </a:p>
        </p:txBody>
      </p:sp>
      <p:pic>
        <p:nvPicPr>
          <p:cNvPr id="5" name="Content Placeholder 4" descr="A screenshot of a cell phone&#10;&#10;Description automatically generated">
            <a:extLst>
              <a:ext uri="{FF2B5EF4-FFF2-40B4-BE49-F238E27FC236}">
                <a16:creationId xmlns="" xmlns:a16="http://schemas.microsoft.com/office/drawing/2014/main" id="{12F045CC-94AE-4691-8A1B-C5A61E143622}"/>
              </a:ext>
            </a:extLst>
          </p:cNvPr>
          <p:cNvPicPr>
            <a:picLocks noGrp="1" noChangeAspect="1"/>
          </p:cNvPicPr>
          <p:nvPr>
            <p:ph sz="quarter" idx="11"/>
          </p:nvPr>
        </p:nvPicPr>
        <p:blipFill>
          <a:blip r:embed="rId2"/>
          <a:stretch>
            <a:fillRect/>
          </a:stretch>
        </p:blipFill>
        <p:spPr>
          <a:xfrm>
            <a:off x="2173317" y="976803"/>
            <a:ext cx="8678486" cy="4344006"/>
          </a:xfrm>
        </p:spPr>
      </p:pic>
      <p:sp>
        <p:nvSpPr>
          <p:cNvPr id="3" name="Rectangle 2"/>
          <p:cNvSpPr/>
          <p:nvPr/>
        </p:nvSpPr>
        <p:spPr>
          <a:xfrm>
            <a:off x="5323840" y="5627135"/>
            <a:ext cx="6096000" cy="646331"/>
          </a:xfrm>
          <a:prstGeom prst="rect">
            <a:avLst/>
          </a:prstGeom>
        </p:spPr>
        <p:txBody>
          <a:bodyPr>
            <a:spAutoFit/>
          </a:bodyPr>
          <a:lstStyle/>
          <a:p>
            <a:r>
              <a:rPr lang="en-US" dirty="0">
                <a:latin typeface="Microsoft YaHei UI" panose="020B0503020204020204" pitchFamily="34" charset="-122"/>
                <a:ea typeface="Microsoft YaHei UI" panose="020B0503020204020204" pitchFamily="34" charset="-122"/>
                <a:hlinkClick r:id="rId3"/>
              </a:rPr>
              <a:t>https://www.biorxiv.org/content/biorxiv/early/2018/02/12/256792.full.pdf</a:t>
            </a:r>
            <a:endParaRPr lang="en-US" dirty="0"/>
          </a:p>
        </p:txBody>
      </p:sp>
    </p:spTree>
    <p:extLst>
      <p:ext uri="{BB962C8B-B14F-4D97-AF65-F5344CB8AC3E}">
        <p14:creationId xmlns:p14="http://schemas.microsoft.com/office/powerpoint/2010/main" val="2212137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2AAC8C-2932-4C85-BD0C-A06411484F53}"/>
              </a:ext>
            </a:extLst>
          </p:cNvPr>
          <p:cNvSpPr>
            <a:spLocks noGrp="1"/>
          </p:cNvSpPr>
          <p:nvPr>
            <p:ph type="title"/>
          </p:nvPr>
        </p:nvSpPr>
        <p:spPr/>
        <p:txBody>
          <a:bodyPr>
            <a:normAutofit fontScale="90000"/>
          </a:bodyPr>
          <a:lstStyle/>
          <a:p>
            <a:r>
              <a:rPr lang="en-US" dirty="0" err="1"/>
              <a:t>GAN_structure</a:t>
            </a:r>
            <a:endParaRPr lang="en-US" dirty="0"/>
          </a:p>
        </p:txBody>
      </p:sp>
      <p:pic>
        <p:nvPicPr>
          <p:cNvPr id="6" name="Content Placeholder 5" descr="A picture containing screenshot&#10;&#10;Description automatically generated">
            <a:extLst>
              <a:ext uri="{FF2B5EF4-FFF2-40B4-BE49-F238E27FC236}">
                <a16:creationId xmlns="" xmlns:a16="http://schemas.microsoft.com/office/drawing/2014/main" id="{72255FC7-E554-4507-B212-3641AF52C27B}"/>
              </a:ext>
            </a:extLst>
          </p:cNvPr>
          <p:cNvPicPr>
            <a:picLocks noGrp="1" noChangeAspect="1"/>
          </p:cNvPicPr>
          <p:nvPr>
            <p:ph sz="quarter" idx="11"/>
          </p:nvPr>
        </p:nvPicPr>
        <p:blipFill>
          <a:blip r:embed="rId2"/>
          <a:stretch>
            <a:fillRect/>
          </a:stretch>
        </p:blipFill>
        <p:spPr>
          <a:xfrm>
            <a:off x="1628151" y="1302229"/>
            <a:ext cx="8935697" cy="4505954"/>
          </a:xfrm>
        </p:spPr>
      </p:pic>
    </p:spTree>
    <p:extLst>
      <p:ext uri="{BB962C8B-B14F-4D97-AF65-F5344CB8AC3E}">
        <p14:creationId xmlns:p14="http://schemas.microsoft.com/office/powerpoint/2010/main" val="2156624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CB875B-091F-4119-BCF0-39EAB7BE16E1}"/>
              </a:ext>
            </a:extLst>
          </p:cNvPr>
          <p:cNvSpPr>
            <a:spLocks noGrp="1"/>
          </p:cNvSpPr>
          <p:nvPr>
            <p:ph type="title"/>
          </p:nvPr>
        </p:nvSpPr>
        <p:spPr/>
        <p:txBody>
          <a:bodyPr>
            <a:normAutofit fontScale="90000"/>
          </a:bodyPr>
          <a:lstStyle/>
          <a:p>
            <a:r>
              <a:rPr lang="en-US" dirty="0"/>
              <a:t>Loss function</a:t>
            </a:r>
          </a:p>
        </p:txBody>
      </p:sp>
      <p:pic>
        <p:nvPicPr>
          <p:cNvPr id="5" name="Content Placeholder 4" descr="A close up of a map&#10;&#10;Description automatically generated">
            <a:extLst>
              <a:ext uri="{FF2B5EF4-FFF2-40B4-BE49-F238E27FC236}">
                <a16:creationId xmlns="" xmlns:a16="http://schemas.microsoft.com/office/drawing/2014/main" id="{6DAC4078-E4BC-4060-9A8F-E38869224AEA}"/>
              </a:ext>
            </a:extLst>
          </p:cNvPr>
          <p:cNvPicPr>
            <a:picLocks noGrp="1" noChangeAspect="1"/>
          </p:cNvPicPr>
          <p:nvPr>
            <p:ph sz="quarter" idx="11"/>
          </p:nvPr>
        </p:nvPicPr>
        <p:blipFill>
          <a:blip r:embed="rId2"/>
          <a:stretch>
            <a:fillRect/>
          </a:stretch>
        </p:blipFill>
        <p:spPr>
          <a:xfrm>
            <a:off x="2896471" y="781430"/>
            <a:ext cx="5852172" cy="4389129"/>
          </a:xfrm>
        </p:spPr>
      </p:pic>
      <p:sp>
        <p:nvSpPr>
          <p:cNvPr id="6" name="TextBox 5">
            <a:extLst>
              <a:ext uri="{FF2B5EF4-FFF2-40B4-BE49-F238E27FC236}">
                <a16:creationId xmlns="" xmlns:a16="http://schemas.microsoft.com/office/drawing/2014/main" id="{56C6541D-FDF5-4995-9ABF-E052BAA5308A}"/>
              </a:ext>
            </a:extLst>
          </p:cNvPr>
          <p:cNvSpPr txBox="1"/>
          <p:nvPr/>
        </p:nvSpPr>
        <p:spPr>
          <a:xfrm>
            <a:off x="1828800" y="5486400"/>
            <a:ext cx="4722768" cy="369332"/>
          </a:xfrm>
          <a:prstGeom prst="rect">
            <a:avLst/>
          </a:prstGeom>
          <a:noFill/>
        </p:spPr>
        <p:txBody>
          <a:bodyPr wrap="none" rtlCol="0">
            <a:spAutoFit/>
          </a:bodyPr>
          <a:lstStyle/>
          <a:p>
            <a:r>
              <a:rPr lang="en-US" dirty="0"/>
              <a:t>The g loss and d loss are gradually stable</a:t>
            </a:r>
          </a:p>
        </p:txBody>
      </p:sp>
    </p:spTree>
    <p:extLst>
      <p:ext uri="{BB962C8B-B14F-4D97-AF65-F5344CB8AC3E}">
        <p14:creationId xmlns:p14="http://schemas.microsoft.com/office/powerpoint/2010/main" val="3660712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6364" y="575986"/>
            <a:ext cx="8911687" cy="1280890"/>
          </a:xfrm>
        </p:spPr>
        <p:txBody>
          <a:bodyPr/>
          <a:lstStyle/>
          <a:p>
            <a:r>
              <a:rPr lang="en-US" dirty="0" err="1"/>
              <a:t>Cryo</a:t>
            </a:r>
            <a:r>
              <a:rPr lang="en-US" dirty="0"/>
              <a:t>-EM: Rising star</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342" y="2133600"/>
            <a:ext cx="7159036" cy="2977533"/>
          </a:xfrm>
          <a:prstGeom prst="rect">
            <a:avLst/>
          </a:prstGeom>
        </p:spPr>
      </p:pic>
      <p:sp>
        <p:nvSpPr>
          <p:cNvPr id="6" name="5-Point Star 5"/>
          <p:cNvSpPr/>
          <p:nvPr/>
        </p:nvSpPr>
        <p:spPr>
          <a:xfrm>
            <a:off x="2706566" y="3669977"/>
            <a:ext cx="368979" cy="352434"/>
          </a:xfrm>
          <a:prstGeom prst="star5">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8704378" y="2383436"/>
            <a:ext cx="1638975" cy="1638975"/>
          </a:xfrm>
          <a:prstGeom prst="rect">
            <a:avLst/>
          </a:prstGeom>
        </p:spPr>
      </p:pic>
      <p:sp>
        <p:nvSpPr>
          <p:cNvPr id="13" name="TextBox 12"/>
          <p:cNvSpPr txBox="1"/>
          <p:nvPr/>
        </p:nvSpPr>
        <p:spPr>
          <a:xfrm>
            <a:off x="2891056" y="5423506"/>
            <a:ext cx="1321196" cy="369332"/>
          </a:xfrm>
          <a:prstGeom prst="rect">
            <a:avLst/>
          </a:prstGeom>
          <a:noFill/>
        </p:spPr>
        <p:txBody>
          <a:bodyPr wrap="none" rtlCol="0">
            <a:spAutoFit/>
          </a:bodyPr>
          <a:lstStyle/>
          <a:p>
            <a:r>
              <a:rPr lang="en-US" b="1" dirty="0"/>
              <a:t>1974: birth</a:t>
            </a:r>
          </a:p>
        </p:txBody>
      </p:sp>
      <p:sp>
        <p:nvSpPr>
          <p:cNvPr id="14" name="TextBox 13"/>
          <p:cNvSpPr txBox="1"/>
          <p:nvPr/>
        </p:nvSpPr>
        <p:spPr>
          <a:xfrm>
            <a:off x="7039950" y="5284008"/>
            <a:ext cx="1879599" cy="923330"/>
          </a:xfrm>
          <a:prstGeom prst="rect">
            <a:avLst/>
          </a:prstGeom>
          <a:noFill/>
        </p:spPr>
        <p:txBody>
          <a:bodyPr wrap="square" rtlCol="0">
            <a:spAutoFit/>
          </a:bodyPr>
          <a:lstStyle/>
          <a:p>
            <a:r>
              <a:rPr lang="en-US" b="1" dirty="0"/>
              <a:t>2012: Resolution Revolution</a:t>
            </a:r>
          </a:p>
        </p:txBody>
      </p:sp>
      <p:sp>
        <p:nvSpPr>
          <p:cNvPr id="16" name="5-Point Star 15"/>
          <p:cNvSpPr/>
          <p:nvPr/>
        </p:nvSpPr>
        <p:spPr>
          <a:xfrm>
            <a:off x="7154884" y="3739513"/>
            <a:ext cx="426891" cy="402761"/>
          </a:xfrm>
          <a:prstGeom prst="star5">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5-Point Star 16"/>
          <p:cNvSpPr/>
          <p:nvPr/>
        </p:nvSpPr>
        <p:spPr>
          <a:xfrm>
            <a:off x="9146979" y="4142274"/>
            <a:ext cx="638344" cy="537204"/>
          </a:xfrm>
          <a:prstGeom prst="star5">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p>
        </p:txBody>
      </p:sp>
      <p:sp>
        <p:nvSpPr>
          <p:cNvPr id="18" name="TextBox 17"/>
          <p:cNvSpPr txBox="1"/>
          <p:nvPr/>
        </p:nvSpPr>
        <p:spPr>
          <a:xfrm>
            <a:off x="8926799" y="5423507"/>
            <a:ext cx="1879599" cy="646331"/>
          </a:xfrm>
          <a:prstGeom prst="rect">
            <a:avLst/>
          </a:prstGeom>
          <a:noFill/>
        </p:spPr>
        <p:txBody>
          <a:bodyPr wrap="square" rtlCol="0">
            <a:spAutoFit/>
          </a:bodyPr>
          <a:lstStyle/>
          <a:p>
            <a:r>
              <a:rPr lang="en-US" b="1"/>
              <a:t>2017: Nobel Prize</a:t>
            </a:r>
            <a:endParaRPr lang="en-US" b="1" dirty="0"/>
          </a:p>
        </p:txBody>
      </p:sp>
    </p:spTree>
    <p:extLst>
      <p:ext uri="{BB962C8B-B14F-4D97-AF65-F5344CB8AC3E}">
        <p14:creationId xmlns:p14="http://schemas.microsoft.com/office/powerpoint/2010/main" val="60079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E88847-DD83-407B-B9F1-9C1DE30EF324}"/>
              </a:ext>
            </a:extLst>
          </p:cNvPr>
          <p:cNvSpPr>
            <a:spLocks noGrp="1"/>
          </p:cNvSpPr>
          <p:nvPr>
            <p:ph type="title"/>
          </p:nvPr>
        </p:nvSpPr>
        <p:spPr/>
        <p:txBody>
          <a:bodyPr/>
          <a:lstStyle/>
          <a:p>
            <a:r>
              <a:rPr lang="en-US" dirty="0"/>
              <a:t>One criterion: MSE between denoised image and clean image</a:t>
            </a:r>
          </a:p>
        </p:txBody>
      </p:sp>
      <p:graphicFrame>
        <p:nvGraphicFramePr>
          <p:cNvPr id="4" name="Content Placeholder 3">
            <a:extLst>
              <a:ext uri="{FF2B5EF4-FFF2-40B4-BE49-F238E27FC236}">
                <a16:creationId xmlns="" xmlns:a16="http://schemas.microsoft.com/office/drawing/2014/main" id="{58A5FB64-7E83-4BEE-AF1D-E651F6588361}"/>
              </a:ext>
            </a:extLst>
          </p:cNvPr>
          <p:cNvGraphicFramePr>
            <a:graphicFrameLocks noGrp="1"/>
          </p:cNvGraphicFramePr>
          <p:nvPr>
            <p:ph idx="1"/>
            <p:extLst>
              <p:ext uri="{D42A27DB-BD31-4B8C-83A1-F6EECF244321}">
                <p14:modId xmlns:p14="http://schemas.microsoft.com/office/powerpoint/2010/main" val="1766742436"/>
              </p:ext>
            </p:extLst>
          </p:nvPr>
        </p:nvGraphicFramePr>
        <p:xfrm>
          <a:off x="2589213" y="2133600"/>
          <a:ext cx="8668812" cy="3805806"/>
        </p:xfrm>
        <a:graphic>
          <a:graphicData uri="http://schemas.openxmlformats.org/drawingml/2006/table">
            <a:tbl>
              <a:tblPr firstRow="1" bandRow="1">
                <a:tableStyleId>{5C22544A-7EE6-4342-B048-85BDC9FD1C3A}</a:tableStyleId>
              </a:tblPr>
              <a:tblGrid>
                <a:gridCol w="2889604">
                  <a:extLst>
                    <a:ext uri="{9D8B030D-6E8A-4147-A177-3AD203B41FA5}">
                      <a16:colId xmlns="" xmlns:a16="http://schemas.microsoft.com/office/drawing/2014/main" val="2356421242"/>
                    </a:ext>
                  </a:extLst>
                </a:gridCol>
                <a:gridCol w="2889604">
                  <a:extLst>
                    <a:ext uri="{9D8B030D-6E8A-4147-A177-3AD203B41FA5}">
                      <a16:colId xmlns="" xmlns:a16="http://schemas.microsoft.com/office/drawing/2014/main" val="3293523787"/>
                    </a:ext>
                  </a:extLst>
                </a:gridCol>
                <a:gridCol w="2889604">
                  <a:extLst>
                    <a:ext uri="{9D8B030D-6E8A-4147-A177-3AD203B41FA5}">
                      <a16:colId xmlns="" xmlns:a16="http://schemas.microsoft.com/office/drawing/2014/main" val="1185462038"/>
                    </a:ext>
                  </a:extLst>
                </a:gridCol>
              </a:tblGrid>
              <a:tr h="1902903">
                <a:tc>
                  <a:txBody>
                    <a:bodyPr/>
                    <a:lstStyle/>
                    <a:p>
                      <a:r>
                        <a:rPr lang="en-US" sz="2400" dirty="0"/>
                        <a:t>  </a:t>
                      </a:r>
                    </a:p>
                  </a:txBody>
                  <a:tcPr/>
                </a:tc>
                <a:tc>
                  <a:txBody>
                    <a:bodyPr/>
                    <a:lstStyle/>
                    <a:p>
                      <a:r>
                        <a:rPr lang="en-US" sz="2400" dirty="0"/>
                        <a:t>CTF</a:t>
                      </a:r>
                    </a:p>
                  </a:txBody>
                  <a:tcPr/>
                </a:tc>
                <a:tc>
                  <a:txBody>
                    <a:bodyPr/>
                    <a:lstStyle/>
                    <a:p>
                      <a:r>
                        <a:rPr lang="en-US" sz="2400" dirty="0"/>
                        <a:t>Non CTF</a:t>
                      </a:r>
                    </a:p>
                  </a:txBody>
                  <a:tcPr/>
                </a:tc>
                <a:extLst>
                  <a:ext uri="{0D108BD9-81ED-4DB2-BD59-A6C34878D82A}">
                    <a16:rowId xmlns="" xmlns:a16="http://schemas.microsoft.com/office/drawing/2014/main" val="2396539923"/>
                  </a:ext>
                </a:extLst>
              </a:tr>
              <a:tr h="1902903">
                <a:tc>
                  <a:txBody>
                    <a:bodyPr/>
                    <a:lstStyle/>
                    <a:p>
                      <a:r>
                        <a:rPr lang="en-US" sz="2400" dirty="0"/>
                        <a:t>MSE(test for 500 ,</a:t>
                      </a:r>
                    </a:p>
                    <a:p>
                      <a:r>
                        <a:rPr lang="en-US" sz="2400" dirty="0"/>
                        <a:t>        train for 9500)</a:t>
                      </a:r>
                    </a:p>
                  </a:txBody>
                  <a:tcPr/>
                </a:tc>
                <a:tc>
                  <a:txBody>
                    <a:bodyPr/>
                    <a:lstStyle/>
                    <a:p>
                      <a:r>
                        <a:rPr lang="en-US" sz="2400" dirty="0"/>
                        <a:t>0.0103</a:t>
                      </a:r>
                    </a:p>
                  </a:txBody>
                  <a:tcPr/>
                </a:tc>
                <a:tc>
                  <a:txBody>
                    <a:bodyPr/>
                    <a:lstStyle/>
                    <a:p>
                      <a:r>
                        <a:rPr lang="en-US" sz="2400" dirty="0"/>
                        <a:t>0.0046</a:t>
                      </a:r>
                    </a:p>
                  </a:txBody>
                  <a:tcPr/>
                </a:tc>
                <a:extLst>
                  <a:ext uri="{0D108BD9-81ED-4DB2-BD59-A6C34878D82A}">
                    <a16:rowId xmlns="" xmlns:a16="http://schemas.microsoft.com/office/drawing/2014/main" val="738548337"/>
                  </a:ext>
                </a:extLst>
              </a:tr>
            </a:tbl>
          </a:graphicData>
        </a:graphic>
      </p:graphicFrame>
    </p:spTree>
    <p:extLst>
      <p:ext uri="{BB962C8B-B14F-4D97-AF65-F5344CB8AC3E}">
        <p14:creationId xmlns:p14="http://schemas.microsoft.com/office/powerpoint/2010/main" val="2280590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21F153-5201-4459-B598-87C3E8A57021}"/>
              </a:ext>
            </a:extLst>
          </p:cNvPr>
          <p:cNvSpPr>
            <a:spLocks noGrp="1"/>
          </p:cNvSpPr>
          <p:nvPr>
            <p:ph type="title"/>
          </p:nvPr>
        </p:nvSpPr>
        <p:spPr/>
        <p:txBody>
          <a:bodyPr/>
          <a:lstStyle/>
          <a:p>
            <a:r>
              <a:rPr lang="en-US" dirty="0"/>
              <a:t>Result</a:t>
            </a:r>
            <a:r>
              <a:rPr lang="en-US" dirty="0">
                <a:sym typeface="Wingdings" panose="05000000000000000000" pitchFamily="2" charset="2"/>
              </a:rPr>
              <a:t>(no </a:t>
            </a:r>
            <a:r>
              <a:rPr lang="en-US" dirty="0" err="1">
                <a:sym typeface="Wingdings" panose="05000000000000000000" pitchFamily="2" charset="2"/>
              </a:rPr>
              <a:t>ctf</a:t>
            </a:r>
            <a:r>
              <a:rPr lang="en-US" dirty="0">
                <a:sym typeface="Wingdings" panose="05000000000000000000" pitchFamily="2" charset="2"/>
              </a:rPr>
              <a:t>):</a:t>
            </a:r>
            <a:endParaRPr lang="en-US" dirty="0"/>
          </a:p>
        </p:txBody>
      </p:sp>
      <p:pic>
        <p:nvPicPr>
          <p:cNvPr id="5" name="Content Placeholder 4">
            <a:extLst>
              <a:ext uri="{FF2B5EF4-FFF2-40B4-BE49-F238E27FC236}">
                <a16:creationId xmlns="" xmlns:a16="http://schemas.microsoft.com/office/drawing/2014/main" id="{03D94077-3C83-4AE5-B201-FE84B6F1D32E}"/>
              </a:ext>
            </a:extLst>
          </p:cNvPr>
          <p:cNvPicPr>
            <a:picLocks noGrp="1" noChangeAspect="1"/>
          </p:cNvPicPr>
          <p:nvPr>
            <p:ph idx="1"/>
          </p:nvPr>
        </p:nvPicPr>
        <p:blipFill>
          <a:blip r:embed="rId2"/>
          <a:stretch>
            <a:fillRect/>
          </a:stretch>
        </p:blipFill>
        <p:spPr>
          <a:xfrm>
            <a:off x="6096000" y="2125211"/>
            <a:ext cx="4558018" cy="3418514"/>
          </a:xfrm>
        </p:spPr>
      </p:pic>
      <p:pic>
        <p:nvPicPr>
          <p:cNvPr id="4" name="Picture 3" descr="A close up of a grassy field&#10;&#10;Description automatically generated">
            <a:extLst>
              <a:ext uri="{FF2B5EF4-FFF2-40B4-BE49-F238E27FC236}">
                <a16:creationId xmlns="" xmlns:a16="http://schemas.microsoft.com/office/drawing/2014/main" id="{963AABEF-F603-4E4E-A19D-AD08AA8E8170}"/>
              </a:ext>
            </a:extLst>
          </p:cNvPr>
          <p:cNvPicPr>
            <a:picLocks noChangeAspect="1"/>
          </p:cNvPicPr>
          <p:nvPr/>
        </p:nvPicPr>
        <p:blipFill>
          <a:blip r:embed="rId3"/>
          <a:stretch>
            <a:fillRect/>
          </a:stretch>
        </p:blipFill>
        <p:spPr>
          <a:xfrm>
            <a:off x="1930689" y="2123816"/>
            <a:ext cx="3295652" cy="3295652"/>
          </a:xfrm>
          <a:prstGeom prst="rect">
            <a:avLst/>
          </a:prstGeom>
        </p:spPr>
      </p:pic>
      <p:sp>
        <p:nvSpPr>
          <p:cNvPr id="6" name="TextBox 5">
            <a:extLst>
              <a:ext uri="{FF2B5EF4-FFF2-40B4-BE49-F238E27FC236}">
                <a16:creationId xmlns="" xmlns:a16="http://schemas.microsoft.com/office/drawing/2014/main" id="{A6B3C8A5-4CA8-479D-B398-5A24DD086ECA}"/>
              </a:ext>
            </a:extLst>
          </p:cNvPr>
          <p:cNvSpPr txBox="1"/>
          <p:nvPr/>
        </p:nvSpPr>
        <p:spPr>
          <a:xfrm>
            <a:off x="1484851" y="5864557"/>
            <a:ext cx="8749717" cy="369332"/>
          </a:xfrm>
          <a:prstGeom prst="rect">
            <a:avLst/>
          </a:prstGeom>
          <a:noFill/>
        </p:spPr>
        <p:txBody>
          <a:bodyPr wrap="square" rtlCol="0">
            <a:spAutoFit/>
          </a:bodyPr>
          <a:lstStyle/>
          <a:p>
            <a:r>
              <a:rPr lang="en-US" dirty="0"/>
              <a:t>But the right picture is a little blur, maybe you take some improvements.</a:t>
            </a:r>
          </a:p>
        </p:txBody>
      </p:sp>
    </p:spTree>
    <p:extLst>
      <p:ext uri="{BB962C8B-B14F-4D97-AF65-F5344CB8AC3E}">
        <p14:creationId xmlns:p14="http://schemas.microsoft.com/office/powerpoint/2010/main" val="118473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11A77E-DAD7-4F49-BF85-E0D25A168651}"/>
              </a:ext>
            </a:extLst>
          </p:cNvPr>
          <p:cNvSpPr>
            <a:spLocks noGrp="1"/>
          </p:cNvSpPr>
          <p:nvPr>
            <p:ph type="title"/>
          </p:nvPr>
        </p:nvSpPr>
        <p:spPr/>
        <p:txBody>
          <a:bodyPr/>
          <a:lstStyle/>
          <a:p>
            <a:r>
              <a:rPr lang="en-US" dirty="0"/>
              <a:t>Reason for blurring</a:t>
            </a:r>
          </a:p>
        </p:txBody>
      </p:sp>
      <p:pic>
        <p:nvPicPr>
          <p:cNvPr id="5" name="Content Placeholder 4">
            <a:extLst>
              <a:ext uri="{FF2B5EF4-FFF2-40B4-BE49-F238E27FC236}">
                <a16:creationId xmlns="" xmlns:a16="http://schemas.microsoft.com/office/drawing/2014/main" id="{934FFDD0-E608-48D2-B696-E8FC534E5E3B}"/>
              </a:ext>
            </a:extLst>
          </p:cNvPr>
          <p:cNvPicPr>
            <a:picLocks noGrp="1" noChangeAspect="1"/>
          </p:cNvPicPr>
          <p:nvPr>
            <p:ph idx="1"/>
          </p:nvPr>
        </p:nvPicPr>
        <p:blipFill>
          <a:blip r:embed="rId2"/>
          <a:stretch>
            <a:fillRect/>
          </a:stretch>
        </p:blipFill>
        <p:spPr>
          <a:xfrm>
            <a:off x="2958438" y="2975992"/>
            <a:ext cx="7255974" cy="2258482"/>
          </a:xfrm>
        </p:spPr>
      </p:pic>
      <p:sp>
        <p:nvSpPr>
          <p:cNvPr id="6" name="TextBox 5">
            <a:extLst>
              <a:ext uri="{FF2B5EF4-FFF2-40B4-BE49-F238E27FC236}">
                <a16:creationId xmlns="" xmlns:a16="http://schemas.microsoft.com/office/drawing/2014/main" id="{F7A5B9B3-782D-4DAB-9D89-18166D43DF54}"/>
              </a:ext>
            </a:extLst>
          </p:cNvPr>
          <p:cNvSpPr txBox="1"/>
          <p:nvPr/>
        </p:nvSpPr>
        <p:spPr>
          <a:xfrm>
            <a:off x="2592925" y="1984015"/>
            <a:ext cx="5058177" cy="830997"/>
          </a:xfrm>
          <a:prstGeom prst="rect">
            <a:avLst/>
          </a:prstGeom>
          <a:noFill/>
        </p:spPr>
        <p:txBody>
          <a:bodyPr wrap="square" rtlCol="0">
            <a:spAutoFit/>
          </a:bodyPr>
          <a:lstStyle/>
          <a:p>
            <a:r>
              <a:rPr lang="en-US" sz="2400" dirty="0"/>
              <a:t>Deconvolution overlap cause the blur of image</a:t>
            </a:r>
          </a:p>
        </p:txBody>
      </p:sp>
    </p:spTree>
    <p:extLst>
      <p:ext uri="{BB962C8B-B14F-4D97-AF65-F5344CB8AC3E}">
        <p14:creationId xmlns:p14="http://schemas.microsoft.com/office/powerpoint/2010/main" val="2099888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A71285-3C10-4CCE-9297-5730AF0C9A60}"/>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 xmlns:a16="http://schemas.microsoft.com/office/drawing/2014/main" id="{99BB09C2-A6A3-42CB-AE99-C8F64A399438}"/>
              </a:ext>
            </a:extLst>
          </p:cNvPr>
          <p:cNvSpPr>
            <a:spLocks noGrp="1"/>
          </p:cNvSpPr>
          <p:nvPr>
            <p:ph idx="1"/>
          </p:nvPr>
        </p:nvSpPr>
        <p:spPr>
          <a:xfrm>
            <a:off x="2001983" y="1479258"/>
            <a:ext cx="8915400" cy="3777622"/>
          </a:xfrm>
        </p:spPr>
        <p:txBody>
          <a:bodyPr>
            <a:normAutofit/>
          </a:bodyPr>
          <a:lstStyle/>
          <a:p>
            <a:r>
              <a:rPr lang="en-US" sz="2400" dirty="0"/>
              <a:t>A kernel size that is divided by your stride, avoiding the overlap issue. </a:t>
            </a:r>
          </a:p>
          <a:p>
            <a:endParaRPr lang="en-US" sz="2400" dirty="0"/>
          </a:p>
          <a:p>
            <a:endParaRPr lang="en-US" sz="2400" dirty="0"/>
          </a:p>
          <a:p>
            <a:endParaRPr lang="en-US" sz="2400" dirty="0"/>
          </a:p>
        </p:txBody>
      </p:sp>
      <p:pic>
        <p:nvPicPr>
          <p:cNvPr id="4" name="Content Placeholder 3">
            <a:extLst>
              <a:ext uri="{FF2B5EF4-FFF2-40B4-BE49-F238E27FC236}">
                <a16:creationId xmlns="" xmlns:a16="http://schemas.microsoft.com/office/drawing/2014/main" id="{ACE89620-8825-4D9A-8642-AF72FAC96C97}"/>
              </a:ext>
            </a:extLst>
          </p:cNvPr>
          <p:cNvPicPr>
            <a:picLocks noChangeAspect="1"/>
          </p:cNvPicPr>
          <p:nvPr/>
        </p:nvPicPr>
        <p:blipFill>
          <a:blip r:embed="rId2"/>
          <a:stretch>
            <a:fillRect/>
          </a:stretch>
        </p:blipFill>
        <p:spPr>
          <a:xfrm>
            <a:off x="6700211" y="2628122"/>
            <a:ext cx="5037666" cy="3778250"/>
          </a:xfrm>
          <a:prstGeom prst="rect">
            <a:avLst/>
          </a:prstGeom>
        </p:spPr>
      </p:pic>
      <p:pic>
        <p:nvPicPr>
          <p:cNvPr id="5" name="Content Placeholder 4">
            <a:extLst>
              <a:ext uri="{FF2B5EF4-FFF2-40B4-BE49-F238E27FC236}">
                <a16:creationId xmlns="" xmlns:a16="http://schemas.microsoft.com/office/drawing/2014/main" id="{73E38136-934F-4C46-8F6E-303946FFA9E3}"/>
              </a:ext>
            </a:extLst>
          </p:cNvPr>
          <p:cNvPicPr>
            <a:picLocks noChangeAspect="1"/>
          </p:cNvPicPr>
          <p:nvPr/>
        </p:nvPicPr>
        <p:blipFill>
          <a:blip r:embed="rId3"/>
          <a:stretch>
            <a:fillRect/>
          </a:stretch>
        </p:blipFill>
        <p:spPr>
          <a:xfrm>
            <a:off x="1869232" y="2628122"/>
            <a:ext cx="5037666" cy="3778250"/>
          </a:xfrm>
          <a:prstGeom prst="rect">
            <a:avLst/>
          </a:prstGeom>
        </p:spPr>
      </p:pic>
    </p:spTree>
    <p:extLst>
      <p:ext uri="{BB962C8B-B14F-4D97-AF65-F5344CB8AC3E}">
        <p14:creationId xmlns:p14="http://schemas.microsoft.com/office/powerpoint/2010/main" val="3031899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8DA613-924C-4090-B4F4-AD6C905BA4B1}"/>
              </a:ext>
            </a:extLst>
          </p:cNvPr>
          <p:cNvSpPr>
            <a:spLocks noGrp="1"/>
          </p:cNvSpPr>
          <p:nvPr>
            <p:ph type="title"/>
          </p:nvPr>
        </p:nvSpPr>
        <p:spPr/>
        <p:txBody>
          <a:bodyPr/>
          <a:lstStyle/>
          <a:p>
            <a:r>
              <a:rPr lang="en-US" dirty="0"/>
              <a:t>Other criterion:</a:t>
            </a:r>
          </a:p>
        </p:txBody>
      </p:sp>
      <p:sp>
        <p:nvSpPr>
          <p:cNvPr id="3" name="Content Placeholder 2">
            <a:extLst>
              <a:ext uri="{FF2B5EF4-FFF2-40B4-BE49-F238E27FC236}">
                <a16:creationId xmlns="" xmlns:a16="http://schemas.microsoft.com/office/drawing/2014/main" id="{A067CBAC-69FB-43DA-AF10-9CF27851DD19}"/>
              </a:ext>
            </a:extLst>
          </p:cNvPr>
          <p:cNvSpPr>
            <a:spLocks noGrp="1"/>
          </p:cNvSpPr>
          <p:nvPr>
            <p:ph idx="1"/>
          </p:nvPr>
        </p:nvSpPr>
        <p:spPr>
          <a:xfrm>
            <a:off x="2154872" y="1752600"/>
            <a:ext cx="8915400" cy="3777622"/>
          </a:xfrm>
        </p:spPr>
        <p:txBody>
          <a:bodyPr>
            <a:noAutofit/>
          </a:bodyPr>
          <a:lstStyle/>
          <a:p>
            <a:r>
              <a:rPr lang="en-US" sz="2400" dirty="0"/>
              <a:t>Using software such as </a:t>
            </a:r>
            <a:r>
              <a:rPr lang="en-US" sz="2400" dirty="0" err="1"/>
              <a:t>cryosparc</a:t>
            </a:r>
            <a:r>
              <a:rPr lang="en-US" sz="2400" dirty="0"/>
              <a:t> or </a:t>
            </a:r>
            <a:r>
              <a:rPr lang="en-US" sz="2400" dirty="0" err="1"/>
              <a:t>relion</a:t>
            </a:r>
            <a:r>
              <a:rPr lang="en-US" sz="2400" dirty="0"/>
              <a:t> to reconstruct.</a:t>
            </a:r>
          </a:p>
          <a:p>
            <a:pPr marL="0" indent="0">
              <a:buNone/>
            </a:pPr>
            <a:r>
              <a:rPr lang="en-US" sz="2400" dirty="0"/>
              <a:t>     </a:t>
            </a:r>
            <a:r>
              <a:rPr lang="zh-CN" altLang="en-US" sz="2400" dirty="0"/>
              <a:t>（</a:t>
            </a:r>
            <a:r>
              <a:rPr lang="en-US" sz="2400" dirty="0">
                <a:hlinkClick r:id="rId2"/>
              </a:rPr>
              <a:t>https://cryosparc.com/docs/tutorials/t20s/</a:t>
            </a:r>
            <a:r>
              <a:rPr lang="zh-CN" altLang="en-US" sz="2400" dirty="0"/>
              <a:t>）</a:t>
            </a:r>
            <a:endParaRPr lang="en-US" sz="2400" dirty="0"/>
          </a:p>
          <a:p>
            <a:endParaRPr lang="en-US" sz="2400" dirty="0"/>
          </a:p>
          <a:p>
            <a:r>
              <a:rPr lang="en-US" sz="2400" dirty="0"/>
              <a:t>Using </a:t>
            </a:r>
            <a:r>
              <a:rPr lang="en-US" sz="2400" dirty="0" err="1"/>
              <a:t>kam</a:t>
            </a:r>
            <a:r>
              <a:rPr lang="en-US" sz="2400" dirty="0"/>
              <a:t> theory to reconstruct.</a:t>
            </a:r>
          </a:p>
          <a:p>
            <a:pPr marL="0" indent="0">
              <a:buNone/>
            </a:pPr>
            <a:r>
              <a:rPr lang="zh-CN" altLang="en-US" sz="2400" dirty="0"/>
              <a:t>（</a:t>
            </a:r>
            <a:r>
              <a:rPr lang="en-US" altLang="zh-CN" sz="2400" dirty="0"/>
              <a:t>https://www.ncbi.nlm.nih.gov/pmc/articles/PMC4678003/</a:t>
            </a:r>
            <a:r>
              <a:rPr lang="zh-CN" altLang="en-US" sz="2400" dirty="0"/>
              <a:t>）</a:t>
            </a:r>
            <a:endParaRPr lang="en-US" sz="2400" dirty="0"/>
          </a:p>
          <a:p>
            <a:endParaRPr lang="en-US" sz="2400" dirty="0"/>
          </a:p>
          <a:p>
            <a:r>
              <a:rPr lang="en-US" altLang="zh-CN" sz="2400" dirty="0"/>
              <a:t>The</a:t>
            </a:r>
            <a:r>
              <a:rPr lang="zh-CN" altLang="en-US" sz="2400" dirty="0"/>
              <a:t> </a:t>
            </a:r>
            <a:r>
              <a:rPr lang="en-US" altLang="zh-CN" sz="2400" dirty="0"/>
              <a:t>less</a:t>
            </a:r>
            <a:r>
              <a:rPr lang="zh-CN" altLang="en-US" sz="2400" dirty="0"/>
              <a:t> </a:t>
            </a:r>
            <a:r>
              <a:rPr lang="en-US" altLang="zh-CN" sz="2400" dirty="0"/>
              <a:t>the</a:t>
            </a:r>
            <a:r>
              <a:rPr lang="zh-CN" altLang="en-US" sz="2400" dirty="0"/>
              <a:t> </a:t>
            </a:r>
            <a:r>
              <a:rPr lang="en-US" altLang="zh-CN" sz="2400" dirty="0"/>
              <a:t>resolution</a:t>
            </a:r>
            <a:r>
              <a:rPr lang="zh-CN" altLang="en-US" sz="2400" dirty="0"/>
              <a:t> </a:t>
            </a:r>
            <a:r>
              <a:rPr lang="en-US" altLang="zh-CN" sz="2400" dirty="0"/>
              <a:t>you</a:t>
            </a:r>
            <a:r>
              <a:rPr lang="zh-CN" altLang="en-US" sz="2400" dirty="0"/>
              <a:t> </a:t>
            </a:r>
            <a:r>
              <a:rPr lang="en-US" altLang="zh-CN" sz="2400" dirty="0"/>
              <a:t>get,</a:t>
            </a:r>
            <a:r>
              <a:rPr lang="zh-CN" altLang="en-US" sz="2400" dirty="0"/>
              <a:t> </a:t>
            </a:r>
            <a:r>
              <a:rPr lang="en-US" altLang="zh-CN" sz="2400" dirty="0"/>
              <a:t>the</a:t>
            </a:r>
            <a:r>
              <a:rPr lang="zh-CN" altLang="en-US" sz="2400" dirty="0"/>
              <a:t> </a:t>
            </a:r>
            <a:r>
              <a:rPr lang="en-US" altLang="zh-CN" sz="2400" dirty="0"/>
              <a:t>more accurate result you derive.</a:t>
            </a:r>
            <a:endParaRPr lang="en-US" sz="2400" dirty="0"/>
          </a:p>
        </p:txBody>
      </p:sp>
    </p:spTree>
    <p:extLst>
      <p:ext uri="{BB962C8B-B14F-4D97-AF65-F5344CB8AC3E}">
        <p14:creationId xmlns:p14="http://schemas.microsoft.com/office/powerpoint/2010/main" val="3124292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D299ED-D0B4-4606-8816-887AE8DB8B83}"/>
              </a:ext>
            </a:extLst>
          </p:cNvPr>
          <p:cNvSpPr>
            <a:spLocks noGrp="1"/>
          </p:cNvSpPr>
          <p:nvPr>
            <p:ph type="title"/>
          </p:nvPr>
        </p:nvSpPr>
        <p:spPr>
          <a:xfrm>
            <a:off x="2059525" y="616490"/>
            <a:ext cx="8911687" cy="1280890"/>
          </a:xfrm>
        </p:spPr>
        <p:txBody>
          <a:bodyPr/>
          <a:lstStyle/>
          <a:p>
            <a:r>
              <a:rPr lang="en-US" dirty="0"/>
              <a:t>The structure after 600 iteration(using </a:t>
            </a:r>
            <a:r>
              <a:rPr lang="en-US" dirty="0" err="1"/>
              <a:t>cryosparc</a:t>
            </a:r>
            <a:r>
              <a:rPr lang="en-US" dirty="0"/>
              <a:t>)</a:t>
            </a:r>
          </a:p>
        </p:txBody>
      </p:sp>
      <p:pic>
        <p:nvPicPr>
          <p:cNvPr id="5" name="Content Placeholder 4" descr="A star in the background&#10;&#10;Description automatically generated">
            <a:extLst>
              <a:ext uri="{FF2B5EF4-FFF2-40B4-BE49-F238E27FC236}">
                <a16:creationId xmlns="" xmlns:a16="http://schemas.microsoft.com/office/drawing/2014/main" id="{F0AA0E8E-A496-4AE6-807F-E2FCA182B5C7}"/>
              </a:ext>
            </a:extLst>
          </p:cNvPr>
          <p:cNvPicPr>
            <a:picLocks noGrp="1" noChangeAspect="1"/>
          </p:cNvPicPr>
          <p:nvPr>
            <p:ph idx="1"/>
          </p:nvPr>
        </p:nvPicPr>
        <p:blipFill>
          <a:blip r:embed="rId2"/>
          <a:stretch>
            <a:fillRect/>
          </a:stretch>
        </p:blipFill>
        <p:spPr>
          <a:xfrm>
            <a:off x="1553222" y="2469602"/>
            <a:ext cx="10368743" cy="2632725"/>
          </a:xfrm>
        </p:spPr>
      </p:pic>
    </p:spTree>
    <p:extLst>
      <p:ext uri="{BB962C8B-B14F-4D97-AF65-F5344CB8AC3E}">
        <p14:creationId xmlns:p14="http://schemas.microsoft.com/office/powerpoint/2010/main" val="1182795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01A6B0-C27F-487D-A60E-F41909E9AC84}"/>
              </a:ext>
            </a:extLst>
          </p:cNvPr>
          <p:cNvSpPr>
            <a:spLocks noGrp="1"/>
          </p:cNvSpPr>
          <p:nvPr>
            <p:ph type="title"/>
          </p:nvPr>
        </p:nvSpPr>
        <p:spPr/>
        <p:txBody>
          <a:bodyPr/>
          <a:lstStyle/>
          <a:p>
            <a:r>
              <a:rPr lang="en-US" dirty="0"/>
              <a:t>Discussion</a:t>
            </a:r>
          </a:p>
        </p:txBody>
      </p:sp>
      <p:sp>
        <p:nvSpPr>
          <p:cNvPr id="7" name="Content Placeholder 6">
            <a:extLst>
              <a:ext uri="{FF2B5EF4-FFF2-40B4-BE49-F238E27FC236}">
                <a16:creationId xmlns="" xmlns:a16="http://schemas.microsoft.com/office/drawing/2014/main" id="{8210F23B-39D0-4A10-AE88-4CDC386A2DCB}"/>
              </a:ext>
            </a:extLst>
          </p:cNvPr>
          <p:cNvSpPr>
            <a:spLocks noGrp="1"/>
          </p:cNvSpPr>
          <p:nvPr>
            <p:ph idx="1"/>
          </p:nvPr>
        </p:nvSpPr>
        <p:spPr/>
        <p:txBody>
          <a:bodyPr>
            <a:normAutofit/>
          </a:bodyPr>
          <a:lstStyle/>
          <a:p>
            <a:r>
              <a:rPr lang="en-US" sz="2400" dirty="0"/>
              <a:t>Other improvements? Design you own network structure.</a:t>
            </a:r>
          </a:p>
          <a:p>
            <a:endParaRPr lang="en-US" sz="2400" dirty="0"/>
          </a:p>
          <a:p>
            <a:r>
              <a:rPr lang="en-US" sz="2400" dirty="0"/>
              <a:t>Other than GAN, using autoencoder or VAE to denoise the experimental data</a:t>
            </a:r>
          </a:p>
          <a:p>
            <a:endParaRPr lang="en-US" sz="2400" dirty="0"/>
          </a:p>
          <a:p>
            <a:r>
              <a:rPr lang="en-US" sz="2400" dirty="0"/>
              <a:t>Using the multiple images denoising methods taking using of the connections of images.</a:t>
            </a:r>
          </a:p>
        </p:txBody>
      </p:sp>
    </p:spTree>
    <p:extLst>
      <p:ext uri="{BB962C8B-B14F-4D97-AF65-F5344CB8AC3E}">
        <p14:creationId xmlns:p14="http://schemas.microsoft.com/office/powerpoint/2010/main" val="1745252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533" y="321322"/>
            <a:ext cx="8911687" cy="1280890"/>
          </a:xfrm>
        </p:spPr>
        <p:txBody>
          <a:bodyPr/>
          <a:lstStyle/>
          <a:p>
            <a:r>
              <a:rPr lang="en-US" dirty="0"/>
              <a:t>Outline</a:t>
            </a:r>
          </a:p>
        </p:txBody>
      </p:sp>
      <p:sp>
        <p:nvSpPr>
          <p:cNvPr id="3" name="Content Placeholder 2"/>
          <p:cNvSpPr>
            <a:spLocks noGrp="1"/>
          </p:cNvSpPr>
          <p:nvPr>
            <p:ph idx="1"/>
          </p:nvPr>
        </p:nvSpPr>
        <p:spPr>
          <a:xfrm>
            <a:off x="1733533" y="1437313"/>
            <a:ext cx="9096653" cy="4458920"/>
          </a:xfrm>
        </p:spPr>
        <p:txBody>
          <a:bodyPr>
            <a:noAutofit/>
          </a:bodyPr>
          <a:lstStyle/>
          <a:p>
            <a:r>
              <a:rPr lang="en-US" sz="2400" dirty="0">
                <a:solidFill>
                  <a:schemeClr val="tx1"/>
                </a:solidFill>
              </a:rPr>
              <a:t>Introduction for cryo-</a:t>
            </a:r>
            <a:r>
              <a:rPr lang="en-US" sz="2400" dirty="0" err="1">
                <a:solidFill>
                  <a:schemeClr val="tx1"/>
                </a:solidFill>
              </a:rPr>
              <a:t>em</a:t>
            </a:r>
            <a:endParaRPr lang="en-US" sz="2400" dirty="0">
              <a:solidFill>
                <a:schemeClr val="tx1"/>
              </a:solidFill>
            </a:endParaRPr>
          </a:p>
          <a:p>
            <a:endParaRPr lang="en-US" sz="2400" dirty="0">
              <a:solidFill>
                <a:srgbClr val="FF0000"/>
              </a:solidFill>
            </a:endParaRPr>
          </a:p>
          <a:p>
            <a:endParaRPr lang="en-US" sz="2400" dirty="0">
              <a:solidFill>
                <a:srgbClr val="FF0000"/>
              </a:solidFill>
            </a:endParaRPr>
          </a:p>
          <a:p>
            <a:r>
              <a:rPr lang="en-US" sz="2400" dirty="0">
                <a:solidFill>
                  <a:schemeClr val="tx1"/>
                </a:solidFill>
              </a:rPr>
              <a:t>Particle picking problem</a:t>
            </a:r>
          </a:p>
          <a:p>
            <a:endParaRPr lang="en-US" sz="2400" dirty="0">
              <a:solidFill>
                <a:srgbClr val="FF0000"/>
              </a:solidFill>
            </a:endParaRPr>
          </a:p>
          <a:p>
            <a:endParaRPr lang="en-US" sz="2400" dirty="0"/>
          </a:p>
          <a:p>
            <a:r>
              <a:rPr lang="en-US" sz="2400" dirty="0">
                <a:solidFill>
                  <a:schemeClr val="tx1"/>
                </a:solidFill>
              </a:rPr>
              <a:t>Denoising problem</a:t>
            </a:r>
          </a:p>
          <a:p>
            <a:endParaRPr lang="en-US" sz="2400" dirty="0"/>
          </a:p>
          <a:p>
            <a:pPr marL="0" indent="0">
              <a:buNone/>
            </a:pPr>
            <a:endParaRPr lang="en-US" sz="2400" dirty="0"/>
          </a:p>
          <a:p>
            <a:r>
              <a:rPr lang="en-US" sz="2400" dirty="0">
                <a:solidFill>
                  <a:srgbClr val="FF0000"/>
                </a:solidFill>
              </a:rPr>
              <a:t>Clustering problem</a:t>
            </a:r>
          </a:p>
        </p:txBody>
      </p:sp>
    </p:spTree>
    <p:extLst>
      <p:ext uri="{BB962C8B-B14F-4D97-AF65-F5344CB8AC3E}">
        <p14:creationId xmlns:p14="http://schemas.microsoft.com/office/powerpoint/2010/main" val="557694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8470" y="433031"/>
            <a:ext cx="8395060" cy="1031791"/>
          </a:xfrm>
        </p:spPr>
        <p:txBody>
          <a:bodyPr>
            <a:normAutofit/>
          </a:bodyPr>
          <a:lstStyle/>
          <a:p>
            <a:r>
              <a:rPr lang="en-US" dirty="0"/>
              <a:t>Problem 3 :Clustering conformations</a:t>
            </a:r>
          </a:p>
        </p:txBody>
      </p:sp>
      <p:sp>
        <p:nvSpPr>
          <p:cNvPr id="4" name="TextBox 6"/>
          <p:cNvSpPr txBox="1"/>
          <p:nvPr/>
        </p:nvSpPr>
        <p:spPr>
          <a:xfrm>
            <a:off x="3067931" y="1889312"/>
            <a:ext cx="636713" cy="4385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50" dirty="0"/>
              <a:t>str1</a:t>
            </a:r>
          </a:p>
        </p:txBody>
      </p:sp>
      <p:sp>
        <p:nvSpPr>
          <p:cNvPr id="5" name="TextBox 7"/>
          <p:cNvSpPr txBox="1"/>
          <p:nvPr/>
        </p:nvSpPr>
        <p:spPr>
          <a:xfrm>
            <a:off x="8743018" y="1901347"/>
            <a:ext cx="636713" cy="4385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50" dirty="0"/>
              <a:t>str5</a:t>
            </a:r>
          </a:p>
        </p:txBody>
      </p:sp>
      <p:sp>
        <p:nvSpPr>
          <p:cNvPr id="6" name="TextBox 8"/>
          <p:cNvSpPr txBox="1"/>
          <p:nvPr/>
        </p:nvSpPr>
        <p:spPr>
          <a:xfrm>
            <a:off x="3107546" y="3670378"/>
            <a:ext cx="761747" cy="4385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50" dirty="0"/>
              <a:t>-153</a:t>
            </a:r>
          </a:p>
        </p:txBody>
      </p:sp>
      <p:sp>
        <p:nvSpPr>
          <p:cNvPr id="7" name="TextBox 9"/>
          <p:cNvSpPr txBox="1"/>
          <p:nvPr/>
        </p:nvSpPr>
        <p:spPr>
          <a:xfrm>
            <a:off x="4543750" y="3670378"/>
            <a:ext cx="761747" cy="4385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50" dirty="0"/>
              <a:t>-149</a:t>
            </a:r>
          </a:p>
        </p:txBody>
      </p:sp>
      <p:sp>
        <p:nvSpPr>
          <p:cNvPr id="8" name="TextBox 10"/>
          <p:cNvSpPr txBox="1"/>
          <p:nvPr/>
        </p:nvSpPr>
        <p:spPr>
          <a:xfrm>
            <a:off x="5829660" y="3670378"/>
            <a:ext cx="761747" cy="4385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50" dirty="0"/>
              <a:t>-144</a:t>
            </a:r>
          </a:p>
        </p:txBody>
      </p:sp>
      <p:sp>
        <p:nvSpPr>
          <p:cNvPr id="9" name="TextBox 11"/>
          <p:cNvSpPr txBox="1"/>
          <p:nvPr/>
        </p:nvSpPr>
        <p:spPr>
          <a:xfrm>
            <a:off x="7264610" y="3670378"/>
            <a:ext cx="761747" cy="4385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50" dirty="0"/>
              <a:t>-140</a:t>
            </a:r>
          </a:p>
        </p:txBody>
      </p:sp>
      <p:sp>
        <p:nvSpPr>
          <p:cNvPr id="10" name="TextBox 12"/>
          <p:cNvSpPr txBox="1"/>
          <p:nvPr/>
        </p:nvSpPr>
        <p:spPr>
          <a:xfrm>
            <a:off x="8700815" y="3670378"/>
            <a:ext cx="761747" cy="43858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50" dirty="0"/>
              <a:t>-136</a:t>
            </a:r>
          </a:p>
        </p:txBody>
      </p:sp>
      <p:pic>
        <p:nvPicPr>
          <p:cNvPr id="13" name="Picture 12"/>
          <p:cNvPicPr>
            <a:picLocks noChangeAspect="1"/>
          </p:cNvPicPr>
          <p:nvPr/>
        </p:nvPicPr>
        <p:blipFill>
          <a:blip r:embed="rId2"/>
          <a:stretch>
            <a:fillRect/>
          </a:stretch>
        </p:blipFill>
        <p:spPr>
          <a:xfrm>
            <a:off x="2631671" y="2244702"/>
            <a:ext cx="6858000" cy="1068926"/>
          </a:xfrm>
          <a:prstGeom prst="rect">
            <a:avLst/>
          </a:prstGeom>
        </p:spPr>
      </p:pic>
      <p:sp>
        <p:nvSpPr>
          <p:cNvPr id="15" name="TextBox 14"/>
          <p:cNvSpPr txBox="1"/>
          <p:nvPr/>
        </p:nvSpPr>
        <p:spPr>
          <a:xfrm>
            <a:off x="2757325" y="3573995"/>
            <a:ext cx="6855118" cy="461665"/>
          </a:xfrm>
          <a:prstGeom prst="rect">
            <a:avLst/>
          </a:prstGeom>
          <a:solidFill>
            <a:schemeClr val="accent4">
              <a:lumMod val="20000"/>
              <a:lumOff val="80000"/>
            </a:schemeClr>
          </a:solidFill>
        </p:spPr>
        <p:txBody>
          <a:bodyPr wrap="square">
            <a:spAutoFit/>
          </a:bodyPr>
          <a:lstStyle/>
          <a:p>
            <a:pPr>
              <a:spcBef>
                <a:spcPct val="20000"/>
              </a:spcBef>
              <a:buClr>
                <a:schemeClr val="accent1"/>
              </a:buClr>
              <a:defRPr/>
            </a:pPr>
            <a:r>
              <a:rPr lang="en-US" sz="2400" dirty="0">
                <a:latin typeface="Times New Roman" charset="0"/>
                <a:ea typeface="ＭＳ Ｐゴシック" charset="-128"/>
              </a:rPr>
              <a:t>Close							                         Open</a:t>
            </a:r>
          </a:p>
        </p:txBody>
      </p:sp>
      <p:sp>
        <p:nvSpPr>
          <p:cNvPr id="16" name="Down Arrow 15"/>
          <p:cNvSpPr/>
          <p:nvPr/>
        </p:nvSpPr>
        <p:spPr>
          <a:xfrm rot="16200000">
            <a:off x="5854327" y="1736627"/>
            <a:ext cx="395288" cy="4127191"/>
          </a:xfrm>
          <a:prstGeom prst="downArrow">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lvl1pPr>
              <a:defRPr sz="2400">
                <a:solidFill>
                  <a:srgbClr val="3E2698"/>
                </a:solidFill>
                <a:latin typeface="Times New Roman" panose="02020603050405020304" pitchFamily="18" charset="0"/>
                <a:ea typeface="MS PGothic" panose="020B0600070205080204" pitchFamily="34" charset="-128"/>
              </a:defRPr>
            </a:lvl1pPr>
            <a:lvl2pPr marL="742950" indent="-285750">
              <a:defRPr sz="2400">
                <a:solidFill>
                  <a:srgbClr val="3E2698"/>
                </a:solidFill>
                <a:latin typeface="Times New Roman" panose="02020603050405020304" pitchFamily="18" charset="0"/>
                <a:ea typeface="MS PGothic" panose="020B0600070205080204" pitchFamily="34" charset="-128"/>
              </a:defRPr>
            </a:lvl2pPr>
            <a:lvl3pPr marL="1143000" indent="-228600">
              <a:defRPr sz="2400">
                <a:solidFill>
                  <a:srgbClr val="3E2698"/>
                </a:solidFill>
                <a:latin typeface="Times New Roman" panose="02020603050405020304" pitchFamily="18" charset="0"/>
                <a:ea typeface="MS PGothic" panose="020B0600070205080204" pitchFamily="34" charset="-128"/>
              </a:defRPr>
            </a:lvl3pPr>
            <a:lvl4pPr marL="1600200" indent="-228600">
              <a:defRPr sz="2400">
                <a:solidFill>
                  <a:srgbClr val="3E2698"/>
                </a:solidFill>
                <a:latin typeface="Times New Roman" panose="02020603050405020304" pitchFamily="18" charset="0"/>
                <a:ea typeface="MS PGothic" panose="020B0600070205080204" pitchFamily="34" charset="-128"/>
              </a:defRPr>
            </a:lvl4pPr>
            <a:lvl5pPr marL="2057400" indent="-228600">
              <a:defRPr sz="2400">
                <a:solidFill>
                  <a:srgbClr val="3E2698"/>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rgbClr val="3E2698"/>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rgbClr val="3E2698"/>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rgbClr val="3E2698"/>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rgbClr val="3E2698"/>
                </a:solidFill>
                <a:latin typeface="Times New Roman" panose="02020603050405020304" pitchFamily="18" charset="0"/>
                <a:ea typeface="MS PGothic" panose="020B0600070205080204" pitchFamily="34" charset="-128"/>
              </a:defRPr>
            </a:lvl9pPr>
          </a:lstStyle>
          <a:p>
            <a:pPr algn="ctr">
              <a:spcBef>
                <a:spcPct val="20000"/>
              </a:spcBef>
              <a:buClr>
                <a:schemeClr val="accent1"/>
              </a:buClr>
              <a:defRPr/>
            </a:pPr>
            <a:endParaRPr lang="zh-CN" altLang="zh-CN" sz="1800" dirty="0">
              <a:solidFill>
                <a:srgbClr val="0070C0"/>
              </a:solidFill>
              <a:latin typeface="Arial" panose="020B0604020202020204" pitchFamily="34" charset="0"/>
            </a:endParaRPr>
          </a:p>
        </p:txBody>
      </p:sp>
      <p:pic>
        <p:nvPicPr>
          <p:cNvPr id="17" name="Picture 16"/>
          <p:cNvPicPr>
            <a:picLocks noChangeAspect="1"/>
          </p:cNvPicPr>
          <p:nvPr/>
        </p:nvPicPr>
        <p:blipFill>
          <a:blip r:embed="rId3"/>
          <a:stretch>
            <a:fillRect/>
          </a:stretch>
        </p:blipFill>
        <p:spPr>
          <a:xfrm>
            <a:off x="2183457" y="1592977"/>
            <a:ext cx="3639628" cy="484674"/>
          </a:xfrm>
          <a:prstGeom prst="rect">
            <a:avLst/>
          </a:prstGeom>
        </p:spPr>
      </p:pic>
      <p:sp>
        <p:nvSpPr>
          <p:cNvPr id="14" name="Slide Number Placeholder 13"/>
          <p:cNvSpPr>
            <a:spLocks noGrp="1"/>
          </p:cNvSpPr>
          <p:nvPr>
            <p:ph type="sldNum" sz="quarter" idx="12"/>
          </p:nvPr>
        </p:nvSpPr>
        <p:spPr>
          <a:xfrm>
            <a:off x="8096250" y="5350669"/>
            <a:ext cx="2057400" cy="273844"/>
          </a:xfrm>
        </p:spPr>
        <p:txBody>
          <a:bodyPr/>
          <a:lstStyle/>
          <a:p>
            <a:fld id="{05D3F450-424A-4F0D-A873-AE92351859BC}" type="slidenum">
              <a:rPr lang="en-US" smtClean="0"/>
              <a:t>48</a:t>
            </a:fld>
            <a:endParaRPr lang="en-US"/>
          </a:p>
        </p:txBody>
      </p:sp>
      <p:sp>
        <p:nvSpPr>
          <p:cNvPr id="12" name="TextBox 11">
            <a:extLst>
              <a:ext uri="{FF2B5EF4-FFF2-40B4-BE49-F238E27FC236}">
                <a16:creationId xmlns="" xmlns:a16="http://schemas.microsoft.com/office/drawing/2014/main" id="{8952F674-3DA0-4732-927E-D11FD01F8461}"/>
              </a:ext>
            </a:extLst>
          </p:cNvPr>
          <p:cNvSpPr txBox="1"/>
          <p:nvPr/>
        </p:nvSpPr>
        <p:spPr>
          <a:xfrm>
            <a:off x="4134911" y="5799375"/>
            <a:ext cx="5887010" cy="830997"/>
          </a:xfrm>
          <a:prstGeom prst="rect">
            <a:avLst/>
          </a:prstGeom>
          <a:noFill/>
        </p:spPr>
        <p:txBody>
          <a:bodyPr wrap="square" rtlCol="0">
            <a:spAutoFit/>
          </a:bodyPr>
          <a:lstStyle/>
          <a:p>
            <a:r>
              <a:rPr lang="en-US" sz="2400" dirty="0"/>
              <a:t>Goals: Classify the five conformations that are within same </a:t>
            </a:r>
            <a:r>
              <a:rPr lang="en-US" sz="2400"/>
              <a:t>projection angle</a:t>
            </a:r>
            <a:endParaRPr lang="en-US" sz="2400" dirty="0"/>
          </a:p>
        </p:txBody>
      </p:sp>
      <p:pic>
        <p:nvPicPr>
          <p:cNvPr id="18" name="Picture 17"/>
          <p:cNvPicPr>
            <a:picLocks noChangeAspect="1"/>
          </p:cNvPicPr>
          <p:nvPr/>
        </p:nvPicPr>
        <p:blipFill>
          <a:blip r:embed="rId4"/>
          <a:stretch>
            <a:fillRect/>
          </a:stretch>
        </p:blipFill>
        <p:spPr>
          <a:xfrm>
            <a:off x="1976669" y="4272942"/>
            <a:ext cx="1727974" cy="1640246"/>
          </a:xfrm>
          <a:prstGeom prst="rect">
            <a:avLst/>
          </a:prstGeom>
        </p:spPr>
      </p:pic>
      <p:sp>
        <p:nvSpPr>
          <p:cNvPr id="3" name="Oval 2"/>
          <p:cNvSpPr/>
          <p:nvPr/>
        </p:nvSpPr>
        <p:spPr>
          <a:xfrm>
            <a:off x="2756122" y="4994973"/>
            <a:ext cx="296883" cy="286578"/>
          </a:xfrm>
          <a:prstGeom prst="ellipse">
            <a:avLst/>
          </a:prstGeom>
          <a:noFill/>
          <a:ln w="38100">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1" name="TextBox 10"/>
          <p:cNvSpPr txBox="1"/>
          <p:nvPr/>
        </p:nvSpPr>
        <p:spPr>
          <a:xfrm>
            <a:off x="4073047" y="4599046"/>
            <a:ext cx="2827834" cy="1200329"/>
          </a:xfrm>
          <a:prstGeom prst="rect">
            <a:avLst/>
          </a:prstGeom>
          <a:noFill/>
        </p:spPr>
        <p:txBody>
          <a:bodyPr wrap="square" rtlCol="0">
            <a:spAutoFit/>
          </a:bodyPr>
          <a:lstStyle/>
          <a:p>
            <a:r>
              <a:rPr lang="en-US" dirty="0">
                <a:solidFill>
                  <a:schemeClr val="accent6">
                    <a:lumMod val="50000"/>
                  </a:schemeClr>
                </a:solidFill>
              </a:rPr>
              <a:t>Choosing ~2000 images from north pole for analysis including 5 equal conformation</a:t>
            </a:r>
          </a:p>
        </p:txBody>
      </p:sp>
      <p:cxnSp>
        <p:nvCxnSpPr>
          <p:cNvPr id="20" name="Straight Arrow Connector 19"/>
          <p:cNvCxnSpPr/>
          <p:nvPr/>
        </p:nvCxnSpPr>
        <p:spPr>
          <a:xfrm>
            <a:off x="3114870" y="5179383"/>
            <a:ext cx="958177" cy="38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575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06E783-702E-48A0-9094-09929BB6A09E}"/>
              </a:ext>
            </a:extLst>
          </p:cNvPr>
          <p:cNvSpPr>
            <a:spLocks noGrp="1"/>
          </p:cNvSpPr>
          <p:nvPr>
            <p:ph type="title"/>
          </p:nvPr>
        </p:nvSpPr>
        <p:spPr>
          <a:xfrm>
            <a:off x="2232198" y="473109"/>
            <a:ext cx="8911687" cy="1280890"/>
          </a:xfrm>
        </p:spPr>
        <p:txBody>
          <a:bodyPr/>
          <a:lstStyle/>
          <a:p>
            <a:r>
              <a:rPr lang="en-US" dirty="0"/>
              <a:t>Difficulties</a:t>
            </a:r>
          </a:p>
        </p:txBody>
      </p:sp>
      <p:sp>
        <p:nvSpPr>
          <p:cNvPr id="3" name="Content Placeholder 2">
            <a:extLst>
              <a:ext uri="{FF2B5EF4-FFF2-40B4-BE49-F238E27FC236}">
                <a16:creationId xmlns="" xmlns:a16="http://schemas.microsoft.com/office/drawing/2014/main" id="{770EAC70-7FD4-41BB-AFC2-9DF6853FC9A8}"/>
              </a:ext>
            </a:extLst>
          </p:cNvPr>
          <p:cNvSpPr>
            <a:spLocks noGrp="1"/>
          </p:cNvSpPr>
          <p:nvPr>
            <p:ph idx="1"/>
          </p:nvPr>
        </p:nvSpPr>
        <p:spPr>
          <a:xfrm>
            <a:off x="2111039" y="1655427"/>
            <a:ext cx="8915400" cy="3777622"/>
          </a:xfrm>
        </p:spPr>
        <p:txBody>
          <a:bodyPr>
            <a:normAutofit/>
          </a:bodyPr>
          <a:lstStyle/>
          <a:p>
            <a:r>
              <a:rPr lang="en-US" sz="2400" dirty="0"/>
              <a:t>With the increasing of conformations, the difference between conformations is less and less.</a:t>
            </a:r>
          </a:p>
          <a:p>
            <a:endParaRPr lang="en-US" sz="2400" dirty="0"/>
          </a:p>
          <a:p>
            <a:r>
              <a:rPr lang="en-US" sz="2400" dirty="0"/>
              <a:t>Because the images are in 2D different angles, how to find a rotational invariant variable becomes a difficulty.</a:t>
            </a:r>
          </a:p>
          <a:p>
            <a:endParaRPr lang="en-US" sz="2400" dirty="0"/>
          </a:p>
          <a:p>
            <a:r>
              <a:rPr lang="en-US" sz="2400" dirty="0"/>
              <a:t>The noise in image will influence the clustering result seriously.</a:t>
            </a:r>
          </a:p>
        </p:txBody>
      </p:sp>
    </p:spTree>
    <p:extLst>
      <p:ext uri="{BB962C8B-B14F-4D97-AF65-F5344CB8AC3E}">
        <p14:creationId xmlns:p14="http://schemas.microsoft.com/office/powerpoint/2010/main" val="288053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641" y="544735"/>
            <a:ext cx="8911687" cy="1280890"/>
          </a:xfrm>
        </p:spPr>
        <p:txBody>
          <a:bodyPr/>
          <a:lstStyle/>
          <a:p>
            <a:r>
              <a:rPr lang="en-US" dirty="0" err="1"/>
              <a:t>Cryo</a:t>
            </a:r>
            <a:r>
              <a:rPr lang="en-US" dirty="0"/>
              <a:t>-EM</a:t>
            </a:r>
          </a:p>
        </p:txBody>
      </p:sp>
      <p:sp>
        <p:nvSpPr>
          <p:cNvPr id="3" name="Content Placeholder 2"/>
          <p:cNvSpPr>
            <a:spLocks noGrp="1"/>
          </p:cNvSpPr>
          <p:nvPr>
            <p:ph idx="1"/>
          </p:nvPr>
        </p:nvSpPr>
        <p:spPr>
          <a:xfrm>
            <a:off x="2152650" y="1825625"/>
            <a:ext cx="5680710" cy="4351338"/>
          </a:xfrm>
        </p:spPr>
        <p:txBody>
          <a:bodyPr/>
          <a:lstStyle/>
          <a:p>
            <a:r>
              <a:rPr lang="en-US" sz="2400" b="1" i="1" dirty="0" err="1">
                <a:solidFill>
                  <a:schemeClr val="bg2">
                    <a:lumMod val="25000"/>
                  </a:schemeClr>
                </a:solidFill>
                <a:latin typeface="Calibri" charset="0"/>
                <a:ea typeface="Calibri" charset="0"/>
                <a:cs typeface="Calibri" charset="0"/>
              </a:rPr>
              <a:t>Cryo</a:t>
            </a:r>
            <a:r>
              <a:rPr lang="en-US" sz="2400" b="1" i="1" dirty="0">
                <a:solidFill>
                  <a:schemeClr val="bg2">
                    <a:lumMod val="25000"/>
                  </a:schemeClr>
                </a:solidFill>
                <a:latin typeface="Calibri" charset="0"/>
                <a:ea typeface="Calibri" charset="0"/>
                <a:cs typeface="Calibri" charset="0"/>
              </a:rPr>
              <a:t>-electron microscopy (</a:t>
            </a:r>
            <a:r>
              <a:rPr lang="en-US" sz="2400" b="1" i="1" dirty="0" err="1">
                <a:solidFill>
                  <a:schemeClr val="bg2">
                    <a:lumMod val="25000"/>
                  </a:schemeClr>
                </a:solidFill>
                <a:latin typeface="Calibri" charset="0"/>
                <a:ea typeface="Calibri" charset="0"/>
                <a:cs typeface="Calibri" charset="0"/>
              </a:rPr>
              <a:t>cryo</a:t>
            </a:r>
            <a:r>
              <a:rPr lang="en-US" sz="2400" b="1" i="1" dirty="0">
                <a:solidFill>
                  <a:schemeClr val="bg2">
                    <a:lumMod val="25000"/>
                  </a:schemeClr>
                </a:solidFill>
                <a:latin typeface="Calibri" charset="0"/>
                <a:ea typeface="Calibri" charset="0"/>
                <a:cs typeface="Calibri" charset="0"/>
              </a:rPr>
              <a:t>-EM), or electron </a:t>
            </a:r>
            <a:r>
              <a:rPr lang="en-US" sz="2400" b="1" i="1" dirty="0" err="1">
                <a:solidFill>
                  <a:schemeClr val="bg2">
                    <a:lumMod val="25000"/>
                  </a:schemeClr>
                </a:solidFill>
                <a:latin typeface="Calibri" charset="0"/>
                <a:ea typeface="Calibri" charset="0"/>
                <a:cs typeface="Calibri" charset="0"/>
              </a:rPr>
              <a:t>cryomicroscopy</a:t>
            </a:r>
            <a:r>
              <a:rPr lang="en-US" sz="2400" b="1" i="1" dirty="0">
                <a:solidFill>
                  <a:schemeClr val="bg2">
                    <a:lumMod val="25000"/>
                  </a:schemeClr>
                </a:solidFill>
                <a:latin typeface="Calibri" charset="0"/>
                <a:ea typeface="Calibri" charset="0"/>
                <a:cs typeface="Calibri" charset="0"/>
              </a:rPr>
              <a:t>,</a:t>
            </a:r>
            <a:r>
              <a:rPr lang="en-US" sz="2400" i="1" dirty="0">
                <a:solidFill>
                  <a:schemeClr val="bg2">
                    <a:lumMod val="25000"/>
                  </a:schemeClr>
                </a:solidFill>
                <a:latin typeface="Calibri" charset="0"/>
                <a:ea typeface="Calibri" charset="0"/>
                <a:cs typeface="Calibri" charset="0"/>
              </a:rPr>
              <a:t> </a:t>
            </a:r>
            <a:r>
              <a:rPr lang="en-US" sz="2400" i="1" dirty="0">
                <a:solidFill>
                  <a:schemeClr val="bg2">
                    <a:lumMod val="50000"/>
                  </a:schemeClr>
                </a:solidFill>
                <a:latin typeface="Calibri" charset="0"/>
                <a:ea typeface="Calibri" charset="0"/>
                <a:cs typeface="Calibri" charset="0"/>
              </a:rPr>
              <a:t>is a form of transmission electron microscopy (TEM) where the sample is studied at cryogenic temperatures (generally liquid nitrogen temperatures ~ 80K).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0006" y="1690689"/>
            <a:ext cx="1562100" cy="3327400"/>
          </a:xfrm>
          <a:prstGeom prst="rect">
            <a:avLst/>
          </a:prstGeom>
        </p:spPr>
      </p:pic>
    </p:spTree>
    <p:extLst>
      <p:ext uri="{BB962C8B-B14F-4D97-AF65-F5344CB8AC3E}">
        <p14:creationId xmlns:p14="http://schemas.microsoft.com/office/powerpoint/2010/main" val="1706174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Two-stage Classification of </a:t>
            </a:r>
            <a:r>
              <a:rPr lang="en-US" altLang="zh-CN" dirty="0" err="1"/>
              <a:t>Cryo</a:t>
            </a:r>
            <a:r>
              <a:rPr lang="en-US" altLang="zh-CN" dirty="0"/>
              <a:t>-EM images</a:t>
            </a:r>
            <a:endParaRPr lang="en-US" dirty="0"/>
          </a:p>
        </p:txBody>
      </p:sp>
      <p:sp>
        <p:nvSpPr>
          <p:cNvPr id="3" name="Content Placeholder 2"/>
          <p:cNvSpPr>
            <a:spLocks noGrp="1"/>
          </p:cNvSpPr>
          <p:nvPr>
            <p:ph idx="1"/>
          </p:nvPr>
        </p:nvSpPr>
        <p:spPr/>
        <p:txBody>
          <a:bodyPr/>
          <a:lstStyle/>
          <a:p>
            <a:r>
              <a:rPr lang="en-US" b="1" dirty="0"/>
              <a:t>1st ACF classification stage</a:t>
            </a:r>
          </a:p>
          <a:p>
            <a:pPr lvl="1"/>
            <a:r>
              <a:rPr lang="en-US" b="1" dirty="0"/>
              <a:t>Fast enough to remove the majority of images (&gt;80%) in full space that are far away from basis set angle efficiently</a:t>
            </a:r>
          </a:p>
          <a:p>
            <a:pPr lvl="1"/>
            <a:r>
              <a:rPr lang="en-US" b="1" dirty="0"/>
              <a:t>With space angle error and </a:t>
            </a:r>
            <a:r>
              <a:rPr lang="en-US" b="1" dirty="0" err="1"/>
              <a:t>mis</a:t>
            </a:r>
            <a:r>
              <a:rPr lang="en-US" b="1" dirty="0"/>
              <a:t>-assignment error during this stage</a:t>
            </a:r>
          </a:p>
          <a:p>
            <a:r>
              <a:rPr lang="en-US" b="1" dirty="0"/>
              <a:t>2nd classification by enhanced basis set stage</a:t>
            </a:r>
          </a:p>
          <a:p>
            <a:pPr lvl="1"/>
            <a:r>
              <a:rPr lang="en-US" b="1" dirty="0"/>
              <a:t>Brute force classification of image by pixel information to void space angle error</a:t>
            </a:r>
          </a:p>
          <a:p>
            <a:pPr lvl="1"/>
            <a:r>
              <a:rPr lang="en-US" b="1" dirty="0"/>
              <a:t>Remove outliers to obtain the final results</a:t>
            </a:r>
          </a:p>
          <a:p>
            <a:pPr lvl="1"/>
            <a:r>
              <a:rPr lang="en-US" b="1" dirty="0"/>
              <a:t>Accurately get the proportion distribution by reducing </a:t>
            </a:r>
            <a:r>
              <a:rPr lang="en-US" b="1" dirty="0" err="1"/>
              <a:t>mis</a:t>
            </a:r>
            <a:r>
              <a:rPr lang="en-US" b="1" dirty="0"/>
              <a:t>-assignment error</a:t>
            </a:r>
          </a:p>
          <a:p>
            <a:pPr lvl="1"/>
            <a:endParaRPr lang="en-US" dirty="0"/>
          </a:p>
        </p:txBody>
      </p:sp>
      <p:sp>
        <p:nvSpPr>
          <p:cNvPr id="4" name="Slide Number Placeholder 3"/>
          <p:cNvSpPr>
            <a:spLocks noGrp="1"/>
          </p:cNvSpPr>
          <p:nvPr>
            <p:ph type="sldNum" sz="quarter" idx="12"/>
          </p:nvPr>
        </p:nvSpPr>
        <p:spPr/>
        <p:txBody>
          <a:bodyPr/>
          <a:lstStyle/>
          <a:p>
            <a:fld id="{05D3F450-424A-4F0D-A873-AE92351859BC}" type="slidenum">
              <a:rPr lang="en-US" smtClean="0"/>
              <a:t>50</a:t>
            </a:fld>
            <a:endParaRPr lang="en-US"/>
          </a:p>
        </p:txBody>
      </p:sp>
    </p:spTree>
    <p:extLst>
      <p:ext uri="{BB962C8B-B14F-4D97-AF65-F5344CB8AC3E}">
        <p14:creationId xmlns:p14="http://schemas.microsoft.com/office/powerpoint/2010/main" val="469438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5B40E-6123-480A-A8F0-992C4D1CBDE7}"/>
              </a:ext>
            </a:extLst>
          </p:cNvPr>
          <p:cNvSpPr>
            <a:spLocks noGrp="1"/>
          </p:cNvSpPr>
          <p:nvPr>
            <p:ph type="title"/>
          </p:nvPr>
        </p:nvSpPr>
        <p:spPr/>
        <p:txBody>
          <a:bodyPr/>
          <a:lstStyle/>
          <a:p>
            <a:r>
              <a:rPr lang="en-US" dirty="0"/>
              <a:t>Result</a:t>
            </a:r>
          </a:p>
        </p:txBody>
      </p:sp>
      <p:pic>
        <p:nvPicPr>
          <p:cNvPr id="5" name="Content Placeholder 4">
            <a:extLst>
              <a:ext uri="{FF2B5EF4-FFF2-40B4-BE49-F238E27FC236}">
                <a16:creationId xmlns="" xmlns:a16="http://schemas.microsoft.com/office/drawing/2014/main" id="{6ACB2ABF-AB17-4EE6-8172-DA263EA82019}"/>
              </a:ext>
            </a:extLst>
          </p:cNvPr>
          <p:cNvPicPr>
            <a:picLocks noGrp="1" noChangeAspect="1"/>
          </p:cNvPicPr>
          <p:nvPr>
            <p:ph idx="1"/>
          </p:nvPr>
        </p:nvPicPr>
        <p:blipFill>
          <a:blip r:embed="rId2"/>
          <a:stretch>
            <a:fillRect/>
          </a:stretch>
        </p:blipFill>
        <p:spPr>
          <a:xfrm>
            <a:off x="2781348" y="2378794"/>
            <a:ext cx="8534839" cy="2298818"/>
          </a:xfrm>
          <a:prstGeom prst="rect">
            <a:avLst/>
          </a:prstGeom>
        </p:spPr>
      </p:pic>
      <p:sp>
        <p:nvSpPr>
          <p:cNvPr id="6" name="TextBox 5">
            <a:extLst>
              <a:ext uri="{FF2B5EF4-FFF2-40B4-BE49-F238E27FC236}">
                <a16:creationId xmlns="" xmlns:a16="http://schemas.microsoft.com/office/drawing/2014/main" id="{79D64C51-C90D-4212-ACFB-8A3E867923C6}"/>
              </a:ext>
            </a:extLst>
          </p:cNvPr>
          <p:cNvSpPr txBox="1"/>
          <p:nvPr/>
        </p:nvSpPr>
        <p:spPr>
          <a:xfrm>
            <a:off x="2592925" y="5402580"/>
            <a:ext cx="8125942" cy="369332"/>
          </a:xfrm>
          <a:prstGeom prst="rect">
            <a:avLst/>
          </a:prstGeom>
          <a:noFill/>
        </p:spPr>
        <p:txBody>
          <a:bodyPr wrap="none" rtlCol="0">
            <a:spAutoFit/>
          </a:bodyPr>
          <a:lstStyle/>
          <a:p>
            <a:r>
              <a:rPr lang="en-US" altLang="zh-CN" dirty="0"/>
              <a:t>The brute force classification method is better than ACF method, it can </a:t>
            </a:r>
            <a:endParaRPr lang="en-US" dirty="0"/>
          </a:p>
        </p:txBody>
      </p:sp>
    </p:spTree>
    <p:extLst>
      <p:ext uri="{BB962C8B-B14F-4D97-AF65-F5344CB8AC3E}">
        <p14:creationId xmlns:p14="http://schemas.microsoft.com/office/powerpoint/2010/main" val="2119182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66F17E-14E2-4E50-B118-A11D6179C16D}"/>
              </a:ext>
            </a:extLst>
          </p:cNvPr>
          <p:cNvSpPr>
            <a:spLocks noGrp="1"/>
          </p:cNvSpPr>
          <p:nvPr>
            <p:ph type="title"/>
          </p:nvPr>
        </p:nvSpPr>
        <p:spPr/>
        <p:txBody>
          <a:bodyPr/>
          <a:lstStyle/>
          <a:p>
            <a:r>
              <a:rPr lang="en-US" dirty="0"/>
              <a:t>EMBEDDING(ACF function)</a:t>
            </a:r>
          </a:p>
        </p:txBody>
      </p:sp>
      <p:pic>
        <p:nvPicPr>
          <p:cNvPr id="9" name="Picture 8">
            <a:extLst>
              <a:ext uri="{FF2B5EF4-FFF2-40B4-BE49-F238E27FC236}">
                <a16:creationId xmlns="" xmlns:a16="http://schemas.microsoft.com/office/drawing/2014/main" id="{8422FDA1-9612-483A-A452-52C786FBF3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439" y="1477818"/>
            <a:ext cx="5078246" cy="5078246"/>
          </a:xfrm>
          <a:prstGeom prst="rect">
            <a:avLst/>
          </a:prstGeom>
        </p:spPr>
      </p:pic>
      <p:pic>
        <p:nvPicPr>
          <p:cNvPr id="11" name="Picture 10">
            <a:extLst>
              <a:ext uri="{FF2B5EF4-FFF2-40B4-BE49-F238E27FC236}">
                <a16:creationId xmlns="" xmlns:a16="http://schemas.microsoft.com/office/drawing/2014/main" id="{F202AED6-7CD6-4416-85B0-EB544DCD80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9963" y="1385455"/>
            <a:ext cx="5170609" cy="5170609"/>
          </a:xfrm>
          <a:prstGeom prst="rect">
            <a:avLst/>
          </a:prstGeom>
        </p:spPr>
      </p:pic>
      <p:sp>
        <p:nvSpPr>
          <p:cNvPr id="3" name="TextBox 2">
            <a:extLst>
              <a:ext uri="{FF2B5EF4-FFF2-40B4-BE49-F238E27FC236}">
                <a16:creationId xmlns="" xmlns:a16="http://schemas.microsoft.com/office/drawing/2014/main" id="{B79A30E8-236E-43B7-B463-2938DE2CC4F7}"/>
              </a:ext>
            </a:extLst>
          </p:cNvPr>
          <p:cNvSpPr txBox="1"/>
          <p:nvPr/>
        </p:nvSpPr>
        <p:spPr>
          <a:xfrm>
            <a:off x="1082040" y="6409944"/>
            <a:ext cx="7290778" cy="369332"/>
          </a:xfrm>
          <a:prstGeom prst="rect">
            <a:avLst/>
          </a:prstGeom>
          <a:noFill/>
        </p:spPr>
        <p:txBody>
          <a:bodyPr wrap="none" rtlCol="0">
            <a:spAutoFit/>
          </a:bodyPr>
          <a:lstStyle/>
          <a:p>
            <a:r>
              <a:rPr lang="en-US" dirty="0"/>
              <a:t>There are 3 close conformations which are hard to discriminate.</a:t>
            </a:r>
          </a:p>
        </p:txBody>
      </p:sp>
    </p:spTree>
    <p:extLst>
      <p:ext uri="{BB962C8B-B14F-4D97-AF65-F5344CB8AC3E}">
        <p14:creationId xmlns:p14="http://schemas.microsoft.com/office/powerpoint/2010/main" val="2497291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4A5DE1-0A01-4341-A44C-BD502EE708DA}"/>
              </a:ext>
            </a:extLst>
          </p:cNvPr>
          <p:cNvSpPr>
            <a:spLocks noGrp="1"/>
          </p:cNvSpPr>
          <p:nvPr>
            <p:ph type="title"/>
          </p:nvPr>
        </p:nvSpPr>
        <p:spPr/>
        <p:txBody>
          <a:bodyPr/>
          <a:lstStyle/>
          <a:p>
            <a:r>
              <a:rPr lang="en-US" dirty="0"/>
              <a:t>Discussion</a:t>
            </a:r>
          </a:p>
        </p:txBody>
      </p:sp>
      <p:sp>
        <p:nvSpPr>
          <p:cNvPr id="5" name="Content Placeholder 4">
            <a:extLst>
              <a:ext uri="{FF2B5EF4-FFF2-40B4-BE49-F238E27FC236}">
                <a16:creationId xmlns="" xmlns:a16="http://schemas.microsoft.com/office/drawing/2014/main" id="{21229B6E-19E8-4B2A-8518-63ED9AD1CBBA}"/>
              </a:ext>
            </a:extLst>
          </p:cNvPr>
          <p:cNvSpPr>
            <a:spLocks noGrp="1"/>
          </p:cNvSpPr>
          <p:nvPr>
            <p:ph idx="1"/>
          </p:nvPr>
        </p:nvSpPr>
        <p:spPr/>
        <p:txBody>
          <a:bodyPr>
            <a:normAutofit/>
          </a:bodyPr>
          <a:lstStyle/>
          <a:p>
            <a:r>
              <a:rPr lang="en-US" sz="2400" dirty="0"/>
              <a:t>Other clustering methods?</a:t>
            </a:r>
          </a:p>
          <a:p>
            <a:endParaRPr lang="en-US" sz="2400" dirty="0"/>
          </a:p>
          <a:p>
            <a:r>
              <a:rPr lang="en-US" sz="2400" dirty="0"/>
              <a:t>When adding the noise in the images, is it clustering well after denoising?</a:t>
            </a:r>
          </a:p>
          <a:p>
            <a:endParaRPr lang="en-US" sz="2400" dirty="0"/>
          </a:p>
          <a:p>
            <a:endParaRPr lang="en-US" sz="2400" dirty="0"/>
          </a:p>
        </p:txBody>
      </p:sp>
    </p:spTree>
    <p:extLst>
      <p:ext uri="{BB962C8B-B14F-4D97-AF65-F5344CB8AC3E}">
        <p14:creationId xmlns:p14="http://schemas.microsoft.com/office/powerpoint/2010/main" val="3227587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47B515-264C-403A-8AB7-4770C3BB75C9}"/>
              </a:ext>
            </a:extLst>
          </p:cNvPr>
          <p:cNvSpPr>
            <a:spLocks noGrp="1"/>
          </p:cNvSpPr>
          <p:nvPr>
            <p:ph type="title"/>
          </p:nvPr>
        </p:nvSpPr>
        <p:spPr/>
        <p:txBody>
          <a:bodyPr/>
          <a:lstStyle/>
          <a:p>
            <a:endParaRPr lang="en-US" dirty="0"/>
          </a:p>
        </p:txBody>
      </p:sp>
      <p:sp>
        <p:nvSpPr>
          <p:cNvPr id="4" name="Rectangle 3">
            <a:extLst>
              <a:ext uri="{FF2B5EF4-FFF2-40B4-BE49-F238E27FC236}">
                <a16:creationId xmlns="" xmlns:a16="http://schemas.microsoft.com/office/drawing/2014/main" id="{EF110CDF-4D82-4654-A009-641DB5BCA4B6}"/>
              </a:ext>
            </a:extLst>
          </p:cNvPr>
          <p:cNvSpPr/>
          <p:nvPr/>
        </p:nvSpPr>
        <p:spPr>
          <a:xfrm>
            <a:off x="4666605" y="3082753"/>
            <a:ext cx="2858796" cy="692497"/>
          </a:xfrm>
          <a:prstGeom prst="rect">
            <a:avLst/>
          </a:prstGeom>
          <a:noFill/>
        </p:spPr>
        <p:txBody>
          <a:bodyPr wrap="none" lIns="68580" tIns="34290" rIns="68580" bIns="34290">
            <a:spAutoFit/>
          </a:bodyPr>
          <a:lstStyle/>
          <a:p>
            <a:pPr algn="ctr"/>
            <a:r>
              <a:rPr lang="en-US" sz="405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Tree>
    <p:extLst>
      <p:ext uri="{BB962C8B-B14F-4D97-AF65-F5344CB8AC3E}">
        <p14:creationId xmlns:p14="http://schemas.microsoft.com/office/powerpoint/2010/main" val="178191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Cryo</a:t>
            </a:r>
            <a:r>
              <a:rPr lang="en-US" dirty="0"/>
              <a:t>-EM: ”Take photo” of biomolecular</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216659" y="1825626"/>
            <a:ext cx="4802886" cy="4323709"/>
          </a:xfrm>
          <a:prstGeom prst="rect">
            <a:avLst/>
          </a:prstGeom>
        </p:spPr>
      </p:pic>
      <p:sp>
        <p:nvSpPr>
          <p:cNvPr id="5" name="Rectangle 4"/>
          <p:cNvSpPr/>
          <p:nvPr/>
        </p:nvSpPr>
        <p:spPr>
          <a:xfrm>
            <a:off x="1825752" y="6405458"/>
            <a:ext cx="8924544" cy="369332"/>
          </a:xfrm>
          <a:prstGeom prst="rect">
            <a:avLst/>
          </a:prstGeom>
        </p:spPr>
        <p:txBody>
          <a:bodyPr wrap="square">
            <a:spAutoFit/>
          </a:bodyPr>
          <a:lstStyle/>
          <a:p>
            <a:r>
              <a:rPr lang="it-IT" dirty="0">
                <a:latin typeface="Arial" charset="0"/>
                <a:ea typeface="Arial" charset="0"/>
                <a:cs typeface="Arial" charset="0"/>
              </a:rPr>
              <a:t>Rafael Fernandez-</a:t>
            </a:r>
            <a:r>
              <a:rPr lang="it-IT" dirty="0" err="1">
                <a:latin typeface="Arial" charset="0"/>
                <a:ea typeface="Arial" charset="0"/>
                <a:cs typeface="Arial" charset="0"/>
              </a:rPr>
              <a:t>Leiro</a:t>
            </a:r>
            <a:r>
              <a:rPr lang="it-IT" dirty="0">
                <a:latin typeface="Arial" charset="0"/>
                <a:ea typeface="Arial" charset="0"/>
                <a:cs typeface="Arial" charset="0"/>
              </a:rPr>
              <a:t> and </a:t>
            </a:r>
            <a:r>
              <a:rPr lang="it-IT" dirty="0" err="1">
                <a:latin typeface="Arial" charset="0"/>
                <a:ea typeface="Arial" charset="0"/>
                <a:cs typeface="Arial" charset="0"/>
              </a:rPr>
              <a:t>Sjores</a:t>
            </a:r>
            <a:r>
              <a:rPr lang="it-IT" dirty="0">
                <a:latin typeface="Arial" charset="0"/>
                <a:ea typeface="Arial" charset="0"/>
                <a:cs typeface="Arial" charset="0"/>
              </a:rPr>
              <a:t> </a:t>
            </a:r>
            <a:r>
              <a:rPr lang="it-IT" dirty="0" err="1">
                <a:latin typeface="Arial" charset="0"/>
                <a:ea typeface="Arial" charset="0"/>
                <a:cs typeface="Arial" charset="0"/>
              </a:rPr>
              <a:t>H.W.Scheres</a:t>
            </a:r>
            <a:r>
              <a:rPr lang="it-IT" i="1" dirty="0">
                <a:latin typeface="Arial" charset="0"/>
                <a:ea typeface="Arial" charset="0"/>
                <a:cs typeface="Arial" charset="0"/>
              </a:rPr>
              <a:t>, Nature</a:t>
            </a:r>
            <a:r>
              <a:rPr lang="it-IT" dirty="0">
                <a:latin typeface="Arial" charset="0"/>
                <a:ea typeface="Arial" charset="0"/>
                <a:cs typeface="Arial" charset="0"/>
              </a:rPr>
              <a:t>, 537(7620), 339-346 (2016) </a:t>
            </a:r>
          </a:p>
        </p:txBody>
      </p:sp>
      <p:pic>
        <p:nvPicPr>
          <p:cNvPr id="8" name="Picture 7"/>
          <p:cNvPicPr>
            <a:picLocks noChangeAspect="1"/>
          </p:cNvPicPr>
          <p:nvPr/>
        </p:nvPicPr>
        <p:blipFill>
          <a:blip r:embed="rId3"/>
          <a:stretch>
            <a:fillRect/>
          </a:stretch>
        </p:blipFill>
        <p:spPr>
          <a:xfrm>
            <a:off x="3459862" y="1983193"/>
            <a:ext cx="3385820" cy="1461181"/>
          </a:xfrm>
          <a:prstGeom prst="rect">
            <a:avLst/>
          </a:prstGeom>
        </p:spPr>
      </p:pic>
      <p:sp>
        <p:nvSpPr>
          <p:cNvPr id="11" name="Rectangle 10"/>
          <p:cNvSpPr/>
          <p:nvPr/>
        </p:nvSpPr>
        <p:spPr>
          <a:xfrm>
            <a:off x="3459862" y="4471417"/>
            <a:ext cx="3477386" cy="17055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019545" y="4828032"/>
            <a:ext cx="2788920" cy="923330"/>
          </a:xfrm>
          <a:prstGeom prst="rect">
            <a:avLst/>
          </a:prstGeom>
          <a:noFill/>
        </p:spPr>
        <p:txBody>
          <a:bodyPr wrap="square" rtlCol="0">
            <a:spAutoFit/>
          </a:bodyPr>
          <a:lstStyle/>
          <a:p>
            <a:r>
              <a:rPr lang="en-US" dirty="0">
                <a:solidFill>
                  <a:srgbClr val="FF0000"/>
                </a:solidFill>
              </a:rPr>
              <a:t>Structural reconstruction from the micrograph</a:t>
            </a:r>
          </a:p>
        </p:txBody>
      </p:sp>
    </p:spTree>
    <p:extLst>
      <p:ext uri="{BB962C8B-B14F-4D97-AF65-F5344CB8AC3E}">
        <p14:creationId xmlns:p14="http://schemas.microsoft.com/office/powerpoint/2010/main" val="1928088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1224" y="412407"/>
            <a:ext cx="8348177" cy="1077218"/>
          </a:xfrm>
          <a:prstGeom prst="rect">
            <a:avLst/>
          </a:prstGeom>
          <a:noFill/>
        </p:spPr>
        <p:txBody>
          <a:bodyPr wrap="square" rtlCol="0">
            <a:spAutoFit/>
          </a:bodyPr>
          <a:lstStyle/>
          <a:p>
            <a:r>
              <a:rPr lang="en-US" sz="3200" dirty="0">
                <a:latin typeface="+mj-lt"/>
                <a:ea typeface="Calibri" charset="0"/>
                <a:cs typeface="Calibri" charset="0"/>
              </a:rPr>
              <a:t>Photos: Projection of a molecular along a certain direction</a:t>
            </a:r>
          </a:p>
        </p:txBody>
      </p:sp>
      <p:sp>
        <p:nvSpPr>
          <p:cNvPr id="3" name="Slide Number Placeholder 2"/>
          <p:cNvSpPr>
            <a:spLocks noGrp="1"/>
          </p:cNvSpPr>
          <p:nvPr>
            <p:ph type="sldNum" sz="quarter" idx="12"/>
          </p:nvPr>
        </p:nvSpPr>
        <p:spPr/>
        <p:txBody>
          <a:bodyPr/>
          <a:lstStyle/>
          <a:p>
            <a:fld id="{B91CF3D8-F30F-204D-8604-17751E3DD30C}" type="slidenum">
              <a:rPr lang="en-US" smtClean="0"/>
              <a:pPr/>
              <a:t>7</a:t>
            </a:fld>
            <a:endParaRPr lang="en-US"/>
          </a:p>
        </p:txBody>
      </p:sp>
      <p:pic>
        <p:nvPicPr>
          <p:cNvPr id="4" name="Picture 3"/>
          <p:cNvPicPr>
            <a:picLocks noChangeAspect="1"/>
          </p:cNvPicPr>
          <p:nvPr/>
        </p:nvPicPr>
        <p:blipFill>
          <a:blip r:embed="rId3"/>
          <a:stretch>
            <a:fillRect/>
          </a:stretch>
        </p:blipFill>
        <p:spPr>
          <a:xfrm>
            <a:off x="2024873" y="1489625"/>
            <a:ext cx="8480878" cy="4298527"/>
          </a:xfrm>
          <a:prstGeom prst="rect">
            <a:avLst/>
          </a:prstGeom>
        </p:spPr>
      </p:pic>
      <p:sp>
        <p:nvSpPr>
          <p:cNvPr id="5" name="TextBox 4"/>
          <p:cNvSpPr txBox="1"/>
          <p:nvPr/>
        </p:nvSpPr>
        <p:spPr>
          <a:xfrm>
            <a:off x="2725276" y="6169581"/>
            <a:ext cx="7324441" cy="369332"/>
          </a:xfrm>
          <a:prstGeom prst="rect">
            <a:avLst/>
          </a:prstGeom>
          <a:noFill/>
        </p:spPr>
        <p:txBody>
          <a:bodyPr wrap="none" rtlCol="0">
            <a:spAutoFit/>
          </a:bodyPr>
          <a:lstStyle/>
          <a:p>
            <a:r>
              <a:rPr lang="en-US" dirty="0"/>
              <a:t>Distorted by the non-ideal lens and noises </a:t>
            </a:r>
            <a:r>
              <a:rPr lang="en-US"/>
              <a:t>from multiple sources </a:t>
            </a:r>
          </a:p>
        </p:txBody>
      </p:sp>
    </p:spTree>
    <p:extLst>
      <p:ext uri="{BB962C8B-B14F-4D97-AF65-F5344CB8AC3E}">
        <p14:creationId xmlns:p14="http://schemas.microsoft.com/office/powerpoint/2010/main" val="1031677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vs. Structural Reconstruction</a:t>
            </a:r>
          </a:p>
        </p:txBody>
      </p:sp>
      <p:sp>
        <p:nvSpPr>
          <p:cNvPr id="3" name="Content Placeholder 2"/>
          <p:cNvSpPr>
            <a:spLocks noGrp="1"/>
          </p:cNvSpPr>
          <p:nvPr>
            <p:ph idx="1"/>
          </p:nvPr>
        </p:nvSpPr>
        <p:spPr/>
        <p:txBody>
          <a:bodyPr>
            <a:normAutofit/>
          </a:bodyPr>
          <a:lstStyle/>
          <a:p>
            <a:pPr>
              <a:spcBef>
                <a:spcPts val="0"/>
              </a:spcBef>
            </a:pPr>
            <a:r>
              <a:rPr lang="en-US" sz="2400" dirty="0"/>
              <a:t>Assign correct angle for each noisy image</a:t>
            </a:r>
          </a:p>
        </p:txBody>
      </p:sp>
      <p:pic>
        <p:nvPicPr>
          <p:cNvPr id="5" name="Picture 4"/>
          <p:cNvPicPr>
            <a:picLocks noChangeAspect="1"/>
          </p:cNvPicPr>
          <p:nvPr/>
        </p:nvPicPr>
        <p:blipFill>
          <a:blip r:embed="rId2"/>
          <a:stretch>
            <a:fillRect/>
          </a:stretch>
        </p:blipFill>
        <p:spPr>
          <a:xfrm>
            <a:off x="2228088" y="3027994"/>
            <a:ext cx="7571232" cy="2824425"/>
          </a:xfrm>
          <a:prstGeom prst="rect">
            <a:avLst/>
          </a:prstGeom>
        </p:spPr>
      </p:pic>
    </p:spTree>
    <p:extLst>
      <p:ext uri="{BB962C8B-B14F-4D97-AF65-F5344CB8AC3E}">
        <p14:creationId xmlns:p14="http://schemas.microsoft.com/office/powerpoint/2010/main" val="94486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Projection slice theorem</a:t>
            </a:r>
          </a:p>
        </p:txBody>
      </p:sp>
      <p:sp>
        <p:nvSpPr>
          <p:cNvPr id="3" name="Content Placeholder 2"/>
          <p:cNvSpPr>
            <a:spLocks noGrp="1"/>
          </p:cNvSpPr>
          <p:nvPr>
            <p:ph idx="1"/>
          </p:nvPr>
        </p:nvSpPr>
        <p:spPr/>
        <p:txBody>
          <a:bodyPr/>
          <a:lstStyle/>
          <a:p>
            <a:r>
              <a:rPr lang="en-US" dirty="0"/>
              <a:t>Once we have the correct angles, we can put the slices back and then get the structure</a:t>
            </a:r>
          </a:p>
        </p:txBody>
      </p:sp>
      <p:pic>
        <p:nvPicPr>
          <p:cNvPr id="4" name="Picture 3"/>
          <p:cNvPicPr>
            <a:picLocks noChangeAspect="1"/>
          </p:cNvPicPr>
          <p:nvPr/>
        </p:nvPicPr>
        <p:blipFill>
          <a:blip r:embed="rId2"/>
          <a:stretch>
            <a:fillRect/>
          </a:stretch>
        </p:blipFill>
        <p:spPr>
          <a:xfrm>
            <a:off x="2308706" y="2998154"/>
            <a:ext cx="3320951" cy="3178809"/>
          </a:xfrm>
          <a:prstGeom prst="rect">
            <a:avLst/>
          </a:prstGeom>
        </p:spPr>
      </p:pic>
      <p:sp>
        <p:nvSpPr>
          <p:cNvPr id="5" name="Rectangle 4"/>
          <p:cNvSpPr/>
          <p:nvPr/>
        </p:nvSpPr>
        <p:spPr>
          <a:xfrm>
            <a:off x="6096000" y="6408530"/>
            <a:ext cx="3704860" cy="369332"/>
          </a:xfrm>
          <a:prstGeom prst="rect">
            <a:avLst/>
          </a:prstGeom>
        </p:spPr>
        <p:txBody>
          <a:bodyPr wrap="none">
            <a:spAutoFit/>
          </a:bodyPr>
          <a:lstStyle/>
          <a:p>
            <a:r>
              <a:rPr lang="en-US"/>
              <a:t>Molecular Cell 58, May 21, 2015</a:t>
            </a:r>
          </a:p>
        </p:txBody>
      </p:sp>
    </p:spTree>
    <p:extLst>
      <p:ext uri="{BB962C8B-B14F-4D97-AF65-F5344CB8AC3E}">
        <p14:creationId xmlns:p14="http://schemas.microsoft.com/office/powerpoint/2010/main" val="115998992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780</TotalTime>
  <Words>1512</Words>
  <Application>Microsoft Macintosh PowerPoint</Application>
  <PresentationFormat>Widescreen</PresentationFormat>
  <Paragraphs>283</Paragraphs>
  <Slides>54</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Calibri</vt:lpstr>
      <vt:lpstr>Cambria Math</vt:lpstr>
      <vt:lpstr>Century Gothic</vt:lpstr>
      <vt:lpstr>Microsoft YaHei UI</vt:lpstr>
      <vt:lpstr>MS PGothic</vt:lpstr>
      <vt:lpstr>ＭＳ Ｐゴシック</vt:lpstr>
      <vt:lpstr>Times</vt:lpstr>
      <vt:lpstr>Times New Roman</vt:lpstr>
      <vt:lpstr>Wingdings</vt:lpstr>
      <vt:lpstr>Wingdings 3</vt:lpstr>
      <vt:lpstr>幼圆</vt:lpstr>
      <vt:lpstr>Arial</vt:lpstr>
      <vt:lpstr>Arial</vt:lpstr>
      <vt:lpstr>Wisp</vt:lpstr>
      <vt:lpstr>Machine Learning Problems  in Cryo-EM</vt:lpstr>
      <vt:lpstr>Outline</vt:lpstr>
      <vt:lpstr>Experimental techniques to resolve atomic structure</vt:lpstr>
      <vt:lpstr>Cryo-EM: Rising star</vt:lpstr>
      <vt:lpstr>Cryo-EM</vt:lpstr>
      <vt:lpstr>Cryo-EM: ”Take photo” of biomolecular</vt:lpstr>
      <vt:lpstr>PowerPoint Presentation</vt:lpstr>
      <vt:lpstr>Experiments vs. Structural Reconstruction</vt:lpstr>
      <vt:lpstr>Projection slice theorem</vt:lpstr>
      <vt:lpstr>Common protocol</vt:lpstr>
      <vt:lpstr>Popular software: cryoSPARC</vt:lpstr>
      <vt:lpstr>Outline</vt:lpstr>
      <vt:lpstr>Problem 1: Particle picking</vt:lpstr>
      <vt:lpstr>Fully automated particle picking</vt:lpstr>
      <vt:lpstr>Steps:</vt:lpstr>
      <vt:lpstr>Evaluate</vt:lpstr>
      <vt:lpstr>Outline</vt:lpstr>
      <vt:lpstr>Noise in cryoEM images would obscure the structural differences</vt:lpstr>
      <vt:lpstr>Benefits of denoising</vt:lpstr>
      <vt:lpstr>Denoising can benefit discriminating conformations</vt:lpstr>
      <vt:lpstr>Existing methods in softwares</vt:lpstr>
      <vt:lpstr>Some other traditional methods</vt:lpstr>
      <vt:lpstr>Some cutting edge methods in applied mathematics</vt:lpstr>
      <vt:lpstr>Block-matching and 3D filtering</vt:lpstr>
      <vt:lpstr>K-SVD</vt:lpstr>
      <vt:lpstr>K-SVD</vt:lpstr>
      <vt:lpstr>Algorithm proposed: Data Driven Tight Frame (DDTF)</vt:lpstr>
      <vt:lpstr>Comparison of the cutting edge algorithms in denoising simulation data</vt:lpstr>
      <vt:lpstr>PowerPoint Presentation</vt:lpstr>
      <vt:lpstr>PowerPoint Presentation</vt:lpstr>
      <vt:lpstr>Performances of CWF in aspire</vt:lpstr>
      <vt:lpstr>Performances of CWF vs. # of images</vt:lpstr>
      <vt:lpstr>Performance of CWF vs. SNR</vt:lpstr>
      <vt:lpstr>PowerPoint Presentation</vt:lpstr>
      <vt:lpstr>PowerPoint Presentation</vt:lpstr>
      <vt:lpstr>Dataset</vt:lpstr>
      <vt:lpstr>GAN_structure</vt:lpstr>
      <vt:lpstr>GAN_structure</vt:lpstr>
      <vt:lpstr>Loss function</vt:lpstr>
      <vt:lpstr>One criterion: MSE between denoised image and clean image</vt:lpstr>
      <vt:lpstr>Result(no ctf):</vt:lpstr>
      <vt:lpstr>Reason for blurring</vt:lpstr>
      <vt:lpstr>Method</vt:lpstr>
      <vt:lpstr>Other criterion:</vt:lpstr>
      <vt:lpstr>The structure after 600 iteration(using cryosparc)</vt:lpstr>
      <vt:lpstr>Discussion</vt:lpstr>
      <vt:lpstr>Outline</vt:lpstr>
      <vt:lpstr>Problem 3 :Clustering conformations</vt:lpstr>
      <vt:lpstr>Difficulties</vt:lpstr>
      <vt:lpstr>Two-stage Classification of Cryo-EM images</vt:lpstr>
      <vt:lpstr>Result</vt:lpstr>
      <vt:lpstr>EMBEDDING(ACF function)</vt:lpstr>
      <vt:lpstr>Discussion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dc:creator>
  <cp:lastModifiedBy>Microsoft Office User</cp:lastModifiedBy>
  <cp:revision>34</cp:revision>
  <cp:lastPrinted>2018-11-21T02:06:13Z</cp:lastPrinted>
  <dcterms:created xsi:type="dcterms:W3CDTF">2018-11-20T01:52:12Z</dcterms:created>
  <dcterms:modified xsi:type="dcterms:W3CDTF">2018-11-21T02:23:43Z</dcterms:modified>
</cp:coreProperties>
</file>